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0"/>
  </p:notesMasterIdLst>
  <p:sldIdLst>
    <p:sldId id="258" r:id="rId2"/>
    <p:sldId id="260" r:id="rId3"/>
    <p:sldId id="262" r:id="rId4"/>
    <p:sldId id="265" r:id="rId5"/>
    <p:sldId id="278" r:id="rId6"/>
    <p:sldId id="273" r:id="rId7"/>
    <p:sldId id="277" r:id="rId8"/>
    <p:sldId id="269" r:id="rId9"/>
    <p:sldId id="272" r:id="rId10"/>
    <p:sldId id="282" r:id="rId11"/>
    <p:sldId id="281" r:id="rId12"/>
    <p:sldId id="270" r:id="rId13"/>
    <p:sldId id="287" r:id="rId14"/>
    <p:sldId id="284" r:id="rId15"/>
    <p:sldId id="271" r:id="rId16"/>
    <p:sldId id="283" r:id="rId17"/>
    <p:sldId id="285" r:id="rId18"/>
    <p:sldId id="286"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C000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489" autoAdjust="0"/>
    <p:restoredTop sz="83618"/>
  </p:normalViewPr>
  <p:slideViewPr>
    <p:cSldViewPr snapToGrid="0">
      <p:cViewPr>
        <p:scale>
          <a:sx n="100" d="100"/>
          <a:sy n="100" d="100"/>
        </p:scale>
        <p:origin x="416" y="7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diagrams/_rels/data1.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10" Type="http://schemas.openxmlformats.org/officeDocument/2006/relationships/image" Target="../media/image16.svg"/><Relationship Id="rId4" Type="http://schemas.openxmlformats.org/officeDocument/2006/relationships/image" Target="../media/image10.svg"/><Relationship Id="rId9" Type="http://schemas.openxmlformats.org/officeDocument/2006/relationships/image" Target="../media/image15.png"/></Relationships>
</file>

<file path=ppt/diagrams/_rels/data2.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diagrams/_rels/data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svg"/><Relationship Id="rId1" Type="http://schemas.openxmlformats.org/officeDocument/2006/relationships/image" Target="../media/image35.png"/><Relationship Id="rId4" Type="http://schemas.openxmlformats.org/officeDocument/2006/relationships/image" Target="../media/image38.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10" Type="http://schemas.openxmlformats.org/officeDocument/2006/relationships/image" Target="../media/image16.svg"/><Relationship Id="rId4" Type="http://schemas.openxmlformats.org/officeDocument/2006/relationships/image" Target="../media/image10.svg"/><Relationship Id="rId9" Type="http://schemas.openxmlformats.org/officeDocument/2006/relationships/image" Target="../media/image15.png"/></Relationships>
</file>

<file path=ppt/diagrams/_rels/drawing2.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diagrams/_rels/drawing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svg"/><Relationship Id="rId1" Type="http://schemas.openxmlformats.org/officeDocument/2006/relationships/image" Target="../media/image35.png"/><Relationship Id="rId4" Type="http://schemas.openxmlformats.org/officeDocument/2006/relationships/image" Target="../media/image38.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accent6_2">
  <dgm:title val=""/>
  <dgm:desc val=""/>
  <dgm:catLst>
    <dgm:cat type="accent6" pri="16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a:alpha val="0"/>
      </a:schemeClr>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E8DFFC2-91BA-4A9A-A008-6400F2D135E0}"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7A3CE4CD-590C-46C2-9DBA-E34FC4EB8B33}">
      <dgm:prSet/>
      <dgm:spPr/>
      <dgm:t>
        <a:bodyPr/>
        <a:lstStyle/>
        <a:p>
          <a:r>
            <a:rPr lang="en-US" b="1"/>
            <a:t>Increase self-awareness </a:t>
          </a:r>
          <a:endParaRPr lang="en-US"/>
        </a:p>
      </dgm:t>
    </dgm:pt>
    <dgm:pt modelId="{7FB9595C-A361-4274-B5CB-16BC5B53C447}" type="parTrans" cxnId="{0DC27545-AE3A-484A-AA95-F4AFFE12FCE8}">
      <dgm:prSet/>
      <dgm:spPr/>
      <dgm:t>
        <a:bodyPr/>
        <a:lstStyle/>
        <a:p>
          <a:endParaRPr lang="en-US"/>
        </a:p>
      </dgm:t>
    </dgm:pt>
    <dgm:pt modelId="{01491C84-F84A-4C37-BD6C-326470D420B0}" type="sibTrans" cxnId="{0DC27545-AE3A-484A-AA95-F4AFFE12FCE8}">
      <dgm:prSet/>
      <dgm:spPr/>
      <dgm:t>
        <a:bodyPr/>
        <a:lstStyle/>
        <a:p>
          <a:endParaRPr lang="en-US"/>
        </a:p>
      </dgm:t>
    </dgm:pt>
    <dgm:pt modelId="{BDFE67EA-DEC0-4D10-B657-D3B7E52E01FA}">
      <dgm:prSet/>
      <dgm:spPr/>
      <dgm:t>
        <a:bodyPr/>
        <a:lstStyle/>
        <a:p>
          <a:r>
            <a:rPr lang="en-US" b="1" dirty="0"/>
            <a:t>Discover how people differ in terms of energy sources, information gathering, decision-making, and lifestyle.</a:t>
          </a:r>
          <a:endParaRPr lang="en-US" dirty="0"/>
        </a:p>
      </dgm:t>
    </dgm:pt>
    <dgm:pt modelId="{41A033C8-3478-448E-8B1A-D1CD7B866B5A}" type="parTrans" cxnId="{44EA8167-E248-4F66-A8DD-0C29335009BC}">
      <dgm:prSet/>
      <dgm:spPr/>
      <dgm:t>
        <a:bodyPr/>
        <a:lstStyle/>
        <a:p>
          <a:endParaRPr lang="en-US"/>
        </a:p>
      </dgm:t>
    </dgm:pt>
    <dgm:pt modelId="{81EBFD24-3DAA-4A37-9657-8FF7C9B727B1}" type="sibTrans" cxnId="{44EA8167-E248-4F66-A8DD-0C29335009BC}">
      <dgm:prSet/>
      <dgm:spPr/>
      <dgm:t>
        <a:bodyPr/>
        <a:lstStyle/>
        <a:p>
          <a:endParaRPr lang="en-US"/>
        </a:p>
      </dgm:t>
    </dgm:pt>
    <dgm:pt modelId="{912FD774-D624-4E13-93FB-7C46D8B641A7}">
      <dgm:prSet/>
      <dgm:spPr/>
      <dgm:t>
        <a:bodyPr/>
        <a:lstStyle/>
        <a:p>
          <a:r>
            <a:rPr lang="en-US" b="1" dirty="0"/>
            <a:t>Develop a respect for each person's unique talents and abilities.</a:t>
          </a:r>
          <a:endParaRPr lang="en-US" dirty="0"/>
        </a:p>
      </dgm:t>
    </dgm:pt>
    <dgm:pt modelId="{1DBBB3A6-140B-4363-85F2-2740D6627492}" type="parTrans" cxnId="{F2CD4431-562D-42A1-A496-716749EFEAD6}">
      <dgm:prSet/>
      <dgm:spPr/>
      <dgm:t>
        <a:bodyPr/>
        <a:lstStyle/>
        <a:p>
          <a:endParaRPr lang="en-US"/>
        </a:p>
      </dgm:t>
    </dgm:pt>
    <dgm:pt modelId="{E04E6CB9-E615-4E0E-ADBF-D7C91935F19F}" type="sibTrans" cxnId="{F2CD4431-562D-42A1-A496-716749EFEAD6}">
      <dgm:prSet/>
      <dgm:spPr/>
      <dgm:t>
        <a:bodyPr/>
        <a:lstStyle/>
        <a:p>
          <a:endParaRPr lang="en-US"/>
        </a:p>
      </dgm:t>
    </dgm:pt>
    <dgm:pt modelId="{9D99665E-8F4D-47AC-B8F3-88301BA9B512}">
      <dgm:prSet/>
      <dgm:spPr/>
      <dgm:t>
        <a:bodyPr/>
        <a:lstStyle/>
        <a:p>
          <a:r>
            <a:rPr lang="en-US" b="1"/>
            <a:t>Learn how to improve your team's performance by using your own and others' skills.</a:t>
          </a:r>
          <a:endParaRPr lang="en-US"/>
        </a:p>
      </dgm:t>
    </dgm:pt>
    <dgm:pt modelId="{4A357D11-B9EC-45CC-8183-31155496CEF4}" type="parTrans" cxnId="{685B6A77-CF0F-4AB2-BEAC-A0ED8C2FD7BF}">
      <dgm:prSet/>
      <dgm:spPr/>
      <dgm:t>
        <a:bodyPr/>
        <a:lstStyle/>
        <a:p>
          <a:endParaRPr lang="en-US"/>
        </a:p>
      </dgm:t>
    </dgm:pt>
    <dgm:pt modelId="{B0B6EB3B-19DA-4D37-96C9-FB1E54E06A79}" type="sibTrans" cxnId="{685B6A77-CF0F-4AB2-BEAC-A0ED8C2FD7BF}">
      <dgm:prSet/>
      <dgm:spPr/>
      <dgm:t>
        <a:bodyPr/>
        <a:lstStyle/>
        <a:p>
          <a:endParaRPr lang="en-US"/>
        </a:p>
      </dgm:t>
    </dgm:pt>
    <dgm:pt modelId="{281FE732-99E1-4AAB-A5EA-EE76D98353B3}">
      <dgm:prSet/>
      <dgm:spPr/>
      <dgm:t>
        <a:bodyPr/>
        <a:lstStyle/>
        <a:p>
          <a:r>
            <a:rPr lang="en-US" b="1"/>
            <a:t>Compile a list of areas or possibilities for personal or professional growth.</a:t>
          </a:r>
          <a:endParaRPr lang="en-US"/>
        </a:p>
      </dgm:t>
    </dgm:pt>
    <dgm:pt modelId="{9D29BDC0-4709-4636-B289-D6F81AE407D8}" type="parTrans" cxnId="{D7C7D89B-DA25-475F-B09F-F2202BAAC541}">
      <dgm:prSet/>
      <dgm:spPr/>
      <dgm:t>
        <a:bodyPr/>
        <a:lstStyle/>
        <a:p>
          <a:endParaRPr lang="en-US"/>
        </a:p>
      </dgm:t>
    </dgm:pt>
    <dgm:pt modelId="{29228D0B-0B53-4B0B-9401-38E9A6C2C11B}" type="sibTrans" cxnId="{D7C7D89B-DA25-475F-B09F-F2202BAAC541}">
      <dgm:prSet/>
      <dgm:spPr/>
      <dgm:t>
        <a:bodyPr/>
        <a:lstStyle/>
        <a:p>
          <a:endParaRPr lang="en-US"/>
        </a:p>
      </dgm:t>
    </dgm:pt>
    <dgm:pt modelId="{D3B6BDB0-19FD-48D0-9083-90B459781D9A}" type="pres">
      <dgm:prSet presAssocID="{0E8DFFC2-91BA-4A9A-A008-6400F2D135E0}" presName="root" presStyleCnt="0">
        <dgm:presLayoutVars>
          <dgm:dir/>
          <dgm:resizeHandles val="exact"/>
        </dgm:presLayoutVars>
      </dgm:prSet>
      <dgm:spPr/>
    </dgm:pt>
    <dgm:pt modelId="{CBC18B9A-9DE3-4AC2-9941-4B29F9C4F0F1}" type="pres">
      <dgm:prSet presAssocID="{7A3CE4CD-590C-46C2-9DBA-E34FC4EB8B33}" presName="compNode" presStyleCnt="0"/>
      <dgm:spPr/>
    </dgm:pt>
    <dgm:pt modelId="{23527776-9060-46D3-9F65-389C42AB3554}" type="pres">
      <dgm:prSet presAssocID="{7A3CE4CD-590C-46C2-9DBA-E34FC4EB8B33}" presName="bgRect" presStyleLbl="bgShp" presStyleIdx="0" presStyleCnt="5"/>
      <dgm:spPr/>
    </dgm:pt>
    <dgm:pt modelId="{EC3756B5-4E88-4127-9822-2AABFDEA8EA5}" type="pres">
      <dgm:prSet presAssocID="{7A3CE4CD-590C-46C2-9DBA-E34FC4EB8B33}"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ar Graph with Upward Trend"/>
        </a:ext>
      </dgm:extLst>
    </dgm:pt>
    <dgm:pt modelId="{E38C624B-57DA-4102-9351-FBFC3272F704}" type="pres">
      <dgm:prSet presAssocID="{7A3CE4CD-590C-46C2-9DBA-E34FC4EB8B33}" presName="spaceRect" presStyleCnt="0"/>
      <dgm:spPr/>
    </dgm:pt>
    <dgm:pt modelId="{426DC0B0-2437-4EF9-BD8F-5A88DE1DDDAD}" type="pres">
      <dgm:prSet presAssocID="{7A3CE4CD-590C-46C2-9DBA-E34FC4EB8B33}" presName="parTx" presStyleLbl="revTx" presStyleIdx="0" presStyleCnt="5">
        <dgm:presLayoutVars>
          <dgm:chMax val="0"/>
          <dgm:chPref val="0"/>
        </dgm:presLayoutVars>
      </dgm:prSet>
      <dgm:spPr/>
    </dgm:pt>
    <dgm:pt modelId="{F868FC99-49B0-4370-AD75-ADAF2DF054EB}" type="pres">
      <dgm:prSet presAssocID="{01491C84-F84A-4C37-BD6C-326470D420B0}" presName="sibTrans" presStyleCnt="0"/>
      <dgm:spPr/>
    </dgm:pt>
    <dgm:pt modelId="{CB478BA5-3434-4F0C-BAC3-4A07C395AFE7}" type="pres">
      <dgm:prSet presAssocID="{BDFE67EA-DEC0-4D10-B657-D3B7E52E01FA}" presName="compNode" presStyleCnt="0"/>
      <dgm:spPr/>
    </dgm:pt>
    <dgm:pt modelId="{EB6943DF-AE46-4AFB-8BEA-39C8BE4C9104}" type="pres">
      <dgm:prSet presAssocID="{BDFE67EA-DEC0-4D10-B657-D3B7E52E01FA}" presName="bgRect" presStyleLbl="bgShp" presStyleIdx="1" presStyleCnt="5"/>
      <dgm:spPr/>
    </dgm:pt>
    <dgm:pt modelId="{2484F6E7-9C60-4662-9BED-33978B4C7F86}" type="pres">
      <dgm:prSet presAssocID="{BDFE67EA-DEC0-4D10-B657-D3B7E52E01FA}"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erson with Idea"/>
        </a:ext>
      </dgm:extLst>
    </dgm:pt>
    <dgm:pt modelId="{DECB53FC-C80A-4A17-89E2-3B8D93E2F072}" type="pres">
      <dgm:prSet presAssocID="{BDFE67EA-DEC0-4D10-B657-D3B7E52E01FA}" presName="spaceRect" presStyleCnt="0"/>
      <dgm:spPr/>
    </dgm:pt>
    <dgm:pt modelId="{70F6227E-C10D-47DC-B8B2-9F9CBE2FCED1}" type="pres">
      <dgm:prSet presAssocID="{BDFE67EA-DEC0-4D10-B657-D3B7E52E01FA}" presName="parTx" presStyleLbl="revTx" presStyleIdx="1" presStyleCnt="5">
        <dgm:presLayoutVars>
          <dgm:chMax val="0"/>
          <dgm:chPref val="0"/>
        </dgm:presLayoutVars>
      </dgm:prSet>
      <dgm:spPr/>
    </dgm:pt>
    <dgm:pt modelId="{6876592C-600C-47EF-860A-C5AE6BFD524C}" type="pres">
      <dgm:prSet presAssocID="{81EBFD24-3DAA-4A37-9657-8FF7C9B727B1}" presName="sibTrans" presStyleCnt="0"/>
      <dgm:spPr/>
    </dgm:pt>
    <dgm:pt modelId="{59DD1510-3364-496E-AE39-BE8F1D70F69A}" type="pres">
      <dgm:prSet presAssocID="{912FD774-D624-4E13-93FB-7C46D8B641A7}" presName="compNode" presStyleCnt="0"/>
      <dgm:spPr/>
    </dgm:pt>
    <dgm:pt modelId="{D1B044D0-BC80-473E-9CC8-A2CE5CF0DC7F}" type="pres">
      <dgm:prSet presAssocID="{912FD774-D624-4E13-93FB-7C46D8B641A7}" presName="bgRect" presStyleLbl="bgShp" presStyleIdx="2" presStyleCnt="5"/>
      <dgm:spPr/>
    </dgm:pt>
    <dgm:pt modelId="{2957335B-7776-4ED7-B69B-52F3E9F52D89}" type="pres">
      <dgm:prSet presAssocID="{912FD774-D624-4E13-93FB-7C46D8B641A7}"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Group Success"/>
        </a:ext>
      </dgm:extLst>
    </dgm:pt>
    <dgm:pt modelId="{BC20BF8C-2300-4331-A423-D3564F54872C}" type="pres">
      <dgm:prSet presAssocID="{912FD774-D624-4E13-93FB-7C46D8B641A7}" presName="spaceRect" presStyleCnt="0"/>
      <dgm:spPr/>
    </dgm:pt>
    <dgm:pt modelId="{4FF47FC7-46C1-49B0-BD5A-9D182BD3D08B}" type="pres">
      <dgm:prSet presAssocID="{912FD774-D624-4E13-93FB-7C46D8B641A7}" presName="parTx" presStyleLbl="revTx" presStyleIdx="2" presStyleCnt="5">
        <dgm:presLayoutVars>
          <dgm:chMax val="0"/>
          <dgm:chPref val="0"/>
        </dgm:presLayoutVars>
      </dgm:prSet>
      <dgm:spPr/>
    </dgm:pt>
    <dgm:pt modelId="{8862D1F1-A18A-4F5F-8364-DD21385DD2EC}" type="pres">
      <dgm:prSet presAssocID="{E04E6CB9-E615-4E0E-ADBF-D7C91935F19F}" presName="sibTrans" presStyleCnt="0"/>
      <dgm:spPr/>
    </dgm:pt>
    <dgm:pt modelId="{E32FE260-1995-4E25-AE75-FEBD2B2AF6A4}" type="pres">
      <dgm:prSet presAssocID="{9D99665E-8F4D-47AC-B8F3-88301BA9B512}" presName="compNode" presStyleCnt="0"/>
      <dgm:spPr/>
    </dgm:pt>
    <dgm:pt modelId="{72CA7567-B1AB-41D0-B1FF-E557F90CEE92}" type="pres">
      <dgm:prSet presAssocID="{9D99665E-8F4D-47AC-B8F3-88301BA9B512}" presName="bgRect" presStyleLbl="bgShp" presStyleIdx="3" presStyleCnt="5"/>
      <dgm:spPr/>
    </dgm:pt>
    <dgm:pt modelId="{D9D0E745-AD06-4E67-86EA-90CA42575741}" type="pres">
      <dgm:prSet presAssocID="{9D99665E-8F4D-47AC-B8F3-88301BA9B512}"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Group Brainstorm"/>
        </a:ext>
      </dgm:extLst>
    </dgm:pt>
    <dgm:pt modelId="{79F940D8-5B3B-478A-991F-181F860D5C32}" type="pres">
      <dgm:prSet presAssocID="{9D99665E-8F4D-47AC-B8F3-88301BA9B512}" presName="spaceRect" presStyleCnt="0"/>
      <dgm:spPr/>
    </dgm:pt>
    <dgm:pt modelId="{6A8EE756-AD53-415F-930D-3B4F813B723E}" type="pres">
      <dgm:prSet presAssocID="{9D99665E-8F4D-47AC-B8F3-88301BA9B512}" presName="parTx" presStyleLbl="revTx" presStyleIdx="3" presStyleCnt="5">
        <dgm:presLayoutVars>
          <dgm:chMax val="0"/>
          <dgm:chPref val="0"/>
        </dgm:presLayoutVars>
      </dgm:prSet>
      <dgm:spPr/>
    </dgm:pt>
    <dgm:pt modelId="{592157C5-DF1E-4F71-B4F7-264EC45C1701}" type="pres">
      <dgm:prSet presAssocID="{B0B6EB3B-19DA-4D37-96C9-FB1E54E06A79}" presName="sibTrans" presStyleCnt="0"/>
      <dgm:spPr/>
    </dgm:pt>
    <dgm:pt modelId="{BF2E50C0-1CCC-4DF0-BABC-0A40D0BB368B}" type="pres">
      <dgm:prSet presAssocID="{281FE732-99E1-4AAB-A5EA-EE76D98353B3}" presName="compNode" presStyleCnt="0"/>
      <dgm:spPr/>
    </dgm:pt>
    <dgm:pt modelId="{6851F479-4791-4F17-9818-25022C8A086C}" type="pres">
      <dgm:prSet presAssocID="{281FE732-99E1-4AAB-A5EA-EE76D98353B3}" presName="bgRect" presStyleLbl="bgShp" presStyleIdx="4" presStyleCnt="5"/>
      <dgm:spPr/>
    </dgm:pt>
    <dgm:pt modelId="{278C83C7-1C00-4064-9F5C-652B5161E0EB}" type="pres">
      <dgm:prSet presAssocID="{281FE732-99E1-4AAB-A5EA-EE76D98353B3}"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Light Bulb and Gear"/>
        </a:ext>
      </dgm:extLst>
    </dgm:pt>
    <dgm:pt modelId="{4CF2CCAA-6BF3-43BA-A94F-8C391744D77F}" type="pres">
      <dgm:prSet presAssocID="{281FE732-99E1-4AAB-A5EA-EE76D98353B3}" presName="spaceRect" presStyleCnt="0"/>
      <dgm:spPr/>
    </dgm:pt>
    <dgm:pt modelId="{382A9B31-278A-4FEB-91E1-C01ABD7D504E}" type="pres">
      <dgm:prSet presAssocID="{281FE732-99E1-4AAB-A5EA-EE76D98353B3}" presName="parTx" presStyleLbl="revTx" presStyleIdx="4" presStyleCnt="5">
        <dgm:presLayoutVars>
          <dgm:chMax val="0"/>
          <dgm:chPref val="0"/>
        </dgm:presLayoutVars>
      </dgm:prSet>
      <dgm:spPr/>
    </dgm:pt>
  </dgm:ptLst>
  <dgm:cxnLst>
    <dgm:cxn modelId="{8A652107-A18B-45CF-A5CE-978F94F03BE2}" type="presOf" srcId="{7A3CE4CD-590C-46C2-9DBA-E34FC4EB8B33}" destId="{426DC0B0-2437-4EF9-BD8F-5A88DE1DDDAD}" srcOrd="0" destOrd="0" presId="urn:microsoft.com/office/officeart/2018/2/layout/IconVerticalSolidList"/>
    <dgm:cxn modelId="{22E7402F-567A-4CAF-BD91-06785A6DFB9D}" type="presOf" srcId="{281FE732-99E1-4AAB-A5EA-EE76D98353B3}" destId="{382A9B31-278A-4FEB-91E1-C01ABD7D504E}" srcOrd="0" destOrd="0" presId="urn:microsoft.com/office/officeart/2018/2/layout/IconVerticalSolidList"/>
    <dgm:cxn modelId="{F2CD4431-562D-42A1-A496-716749EFEAD6}" srcId="{0E8DFFC2-91BA-4A9A-A008-6400F2D135E0}" destId="{912FD774-D624-4E13-93FB-7C46D8B641A7}" srcOrd="2" destOrd="0" parTransId="{1DBBB3A6-140B-4363-85F2-2740D6627492}" sibTransId="{E04E6CB9-E615-4E0E-ADBF-D7C91935F19F}"/>
    <dgm:cxn modelId="{0DC27545-AE3A-484A-AA95-F4AFFE12FCE8}" srcId="{0E8DFFC2-91BA-4A9A-A008-6400F2D135E0}" destId="{7A3CE4CD-590C-46C2-9DBA-E34FC4EB8B33}" srcOrd="0" destOrd="0" parTransId="{7FB9595C-A361-4274-B5CB-16BC5B53C447}" sibTransId="{01491C84-F84A-4C37-BD6C-326470D420B0}"/>
    <dgm:cxn modelId="{8AA27F61-9362-49D9-8EBA-1FBEB8831B83}" type="presOf" srcId="{0E8DFFC2-91BA-4A9A-A008-6400F2D135E0}" destId="{D3B6BDB0-19FD-48D0-9083-90B459781D9A}" srcOrd="0" destOrd="0" presId="urn:microsoft.com/office/officeart/2018/2/layout/IconVerticalSolidList"/>
    <dgm:cxn modelId="{44EA8167-E248-4F66-A8DD-0C29335009BC}" srcId="{0E8DFFC2-91BA-4A9A-A008-6400F2D135E0}" destId="{BDFE67EA-DEC0-4D10-B657-D3B7E52E01FA}" srcOrd="1" destOrd="0" parTransId="{41A033C8-3478-448E-8B1A-D1CD7B866B5A}" sibTransId="{81EBFD24-3DAA-4A37-9657-8FF7C9B727B1}"/>
    <dgm:cxn modelId="{685B6A77-CF0F-4AB2-BEAC-A0ED8C2FD7BF}" srcId="{0E8DFFC2-91BA-4A9A-A008-6400F2D135E0}" destId="{9D99665E-8F4D-47AC-B8F3-88301BA9B512}" srcOrd="3" destOrd="0" parTransId="{4A357D11-B9EC-45CC-8183-31155496CEF4}" sibTransId="{B0B6EB3B-19DA-4D37-96C9-FB1E54E06A79}"/>
    <dgm:cxn modelId="{D7C7D89B-DA25-475F-B09F-F2202BAAC541}" srcId="{0E8DFFC2-91BA-4A9A-A008-6400F2D135E0}" destId="{281FE732-99E1-4AAB-A5EA-EE76D98353B3}" srcOrd="4" destOrd="0" parTransId="{9D29BDC0-4709-4636-B289-D6F81AE407D8}" sibTransId="{29228D0B-0B53-4B0B-9401-38E9A6C2C11B}"/>
    <dgm:cxn modelId="{252798BE-E868-44B0-9238-7202E03FC02E}" type="presOf" srcId="{9D99665E-8F4D-47AC-B8F3-88301BA9B512}" destId="{6A8EE756-AD53-415F-930D-3B4F813B723E}" srcOrd="0" destOrd="0" presId="urn:microsoft.com/office/officeart/2018/2/layout/IconVerticalSolidList"/>
    <dgm:cxn modelId="{010E9EEA-0693-4DC0-A14E-9F702CD096ED}" type="presOf" srcId="{912FD774-D624-4E13-93FB-7C46D8B641A7}" destId="{4FF47FC7-46C1-49B0-BD5A-9D182BD3D08B}" srcOrd="0" destOrd="0" presId="urn:microsoft.com/office/officeart/2018/2/layout/IconVerticalSolidList"/>
    <dgm:cxn modelId="{4B3E7DF9-6A36-445B-8D2A-4EBDAC92DC59}" type="presOf" srcId="{BDFE67EA-DEC0-4D10-B657-D3B7E52E01FA}" destId="{70F6227E-C10D-47DC-B8B2-9F9CBE2FCED1}" srcOrd="0" destOrd="0" presId="urn:microsoft.com/office/officeart/2018/2/layout/IconVerticalSolidList"/>
    <dgm:cxn modelId="{EE9DD105-3898-4006-8C45-A5C25BB93BAF}" type="presParOf" srcId="{D3B6BDB0-19FD-48D0-9083-90B459781D9A}" destId="{CBC18B9A-9DE3-4AC2-9941-4B29F9C4F0F1}" srcOrd="0" destOrd="0" presId="urn:microsoft.com/office/officeart/2018/2/layout/IconVerticalSolidList"/>
    <dgm:cxn modelId="{B71D9D71-CA17-4A91-9F93-15DB257167FC}" type="presParOf" srcId="{CBC18B9A-9DE3-4AC2-9941-4B29F9C4F0F1}" destId="{23527776-9060-46D3-9F65-389C42AB3554}" srcOrd="0" destOrd="0" presId="urn:microsoft.com/office/officeart/2018/2/layout/IconVerticalSolidList"/>
    <dgm:cxn modelId="{85D89BF5-8321-4F1C-992E-BDEDC2D0CFDE}" type="presParOf" srcId="{CBC18B9A-9DE3-4AC2-9941-4B29F9C4F0F1}" destId="{EC3756B5-4E88-4127-9822-2AABFDEA8EA5}" srcOrd="1" destOrd="0" presId="urn:microsoft.com/office/officeart/2018/2/layout/IconVerticalSolidList"/>
    <dgm:cxn modelId="{D8560F8D-7FAC-49E6-9E1C-8644786273DE}" type="presParOf" srcId="{CBC18B9A-9DE3-4AC2-9941-4B29F9C4F0F1}" destId="{E38C624B-57DA-4102-9351-FBFC3272F704}" srcOrd="2" destOrd="0" presId="urn:microsoft.com/office/officeart/2018/2/layout/IconVerticalSolidList"/>
    <dgm:cxn modelId="{65F3FEB1-8467-493A-9D2C-7207E6ADF540}" type="presParOf" srcId="{CBC18B9A-9DE3-4AC2-9941-4B29F9C4F0F1}" destId="{426DC0B0-2437-4EF9-BD8F-5A88DE1DDDAD}" srcOrd="3" destOrd="0" presId="urn:microsoft.com/office/officeart/2018/2/layout/IconVerticalSolidList"/>
    <dgm:cxn modelId="{1623F1C7-1504-4EB9-A3A4-8B8CBE679A20}" type="presParOf" srcId="{D3B6BDB0-19FD-48D0-9083-90B459781D9A}" destId="{F868FC99-49B0-4370-AD75-ADAF2DF054EB}" srcOrd="1" destOrd="0" presId="urn:microsoft.com/office/officeart/2018/2/layout/IconVerticalSolidList"/>
    <dgm:cxn modelId="{35D6A5FA-085D-45D8-B7BD-BD2303879C9F}" type="presParOf" srcId="{D3B6BDB0-19FD-48D0-9083-90B459781D9A}" destId="{CB478BA5-3434-4F0C-BAC3-4A07C395AFE7}" srcOrd="2" destOrd="0" presId="urn:microsoft.com/office/officeart/2018/2/layout/IconVerticalSolidList"/>
    <dgm:cxn modelId="{280F50B5-49BF-4DE4-B597-DDD8EC804074}" type="presParOf" srcId="{CB478BA5-3434-4F0C-BAC3-4A07C395AFE7}" destId="{EB6943DF-AE46-4AFB-8BEA-39C8BE4C9104}" srcOrd="0" destOrd="0" presId="urn:microsoft.com/office/officeart/2018/2/layout/IconVerticalSolidList"/>
    <dgm:cxn modelId="{8B4AE6A4-CC09-4092-90BE-74205EE1D1B7}" type="presParOf" srcId="{CB478BA5-3434-4F0C-BAC3-4A07C395AFE7}" destId="{2484F6E7-9C60-4662-9BED-33978B4C7F86}" srcOrd="1" destOrd="0" presId="urn:microsoft.com/office/officeart/2018/2/layout/IconVerticalSolidList"/>
    <dgm:cxn modelId="{C7CF584F-108F-4DF6-8F7E-FC065FE7EBDA}" type="presParOf" srcId="{CB478BA5-3434-4F0C-BAC3-4A07C395AFE7}" destId="{DECB53FC-C80A-4A17-89E2-3B8D93E2F072}" srcOrd="2" destOrd="0" presId="urn:microsoft.com/office/officeart/2018/2/layout/IconVerticalSolidList"/>
    <dgm:cxn modelId="{8AFE5769-4187-47C1-924C-E7FBF1A631BF}" type="presParOf" srcId="{CB478BA5-3434-4F0C-BAC3-4A07C395AFE7}" destId="{70F6227E-C10D-47DC-B8B2-9F9CBE2FCED1}" srcOrd="3" destOrd="0" presId="urn:microsoft.com/office/officeart/2018/2/layout/IconVerticalSolidList"/>
    <dgm:cxn modelId="{75CB551F-6DE4-4684-8C28-546EB952116D}" type="presParOf" srcId="{D3B6BDB0-19FD-48D0-9083-90B459781D9A}" destId="{6876592C-600C-47EF-860A-C5AE6BFD524C}" srcOrd="3" destOrd="0" presId="urn:microsoft.com/office/officeart/2018/2/layout/IconVerticalSolidList"/>
    <dgm:cxn modelId="{DA755836-957D-44FF-A366-86C5ED2ED8EC}" type="presParOf" srcId="{D3B6BDB0-19FD-48D0-9083-90B459781D9A}" destId="{59DD1510-3364-496E-AE39-BE8F1D70F69A}" srcOrd="4" destOrd="0" presId="urn:microsoft.com/office/officeart/2018/2/layout/IconVerticalSolidList"/>
    <dgm:cxn modelId="{E633BD6F-94A7-4C0A-B7A2-DEA5DB85B48A}" type="presParOf" srcId="{59DD1510-3364-496E-AE39-BE8F1D70F69A}" destId="{D1B044D0-BC80-473E-9CC8-A2CE5CF0DC7F}" srcOrd="0" destOrd="0" presId="urn:microsoft.com/office/officeart/2018/2/layout/IconVerticalSolidList"/>
    <dgm:cxn modelId="{9D49CB44-30BA-452C-8BE7-21D71C5A945D}" type="presParOf" srcId="{59DD1510-3364-496E-AE39-BE8F1D70F69A}" destId="{2957335B-7776-4ED7-B69B-52F3E9F52D89}" srcOrd="1" destOrd="0" presId="urn:microsoft.com/office/officeart/2018/2/layout/IconVerticalSolidList"/>
    <dgm:cxn modelId="{EAAAD34C-1D5A-4700-A1D1-1FD892A9F2B2}" type="presParOf" srcId="{59DD1510-3364-496E-AE39-BE8F1D70F69A}" destId="{BC20BF8C-2300-4331-A423-D3564F54872C}" srcOrd="2" destOrd="0" presId="urn:microsoft.com/office/officeart/2018/2/layout/IconVerticalSolidList"/>
    <dgm:cxn modelId="{6CA47EF1-3F9B-48CC-8FB7-279CB4553D72}" type="presParOf" srcId="{59DD1510-3364-496E-AE39-BE8F1D70F69A}" destId="{4FF47FC7-46C1-49B0-BD5A-9D182BD3D08B}" srcOrd="3" destOrd="0" presId="urn:microsoft.com/office/officeart/2018/2/layout/IconVerticalSolidList"/>
    <dgm:cxn modelId="{D5A818ED-B67A-4981-981D-8545F186886A}" type="presParOf" srcId="{D3B6BDB0-19FD-48D0-9083-90B459781D9A}" destId="{8862D1F1-A18A-4F5F-8364-DD21385DD2EC}" srcOrd="5" destOrd="0" presId="urn:microsoft.com/office/officeart/2018/2/layout/IconVerticalSolidList"/>
    <dgm:cxn modelId="{DED9699D-B046-49F8-A36A-7A8CE5B42735}" type="presParOf" srcId="{D3B6BDB0-19FD-48D0-9083-90B459781D9A}" destId="{E32FE260-1995-4E25-AE75-FEBD2B2AF6A4}" srcOrd="6" destOrd="0" presId="urn:microsoft.com/office/officeart/2018/2/layout/IconVerticalSolidList"/>
    <dgm:cxn modelId="{06BD658D-A0C4-4DC9-8D5E-32F5501DE830}" type="presParOf" srcId="{E32FE260-1995-4E25-AE75-FEBD2B2AF6A4}" destId="{72CA7567-B1AB-41D0-B1FF-E557F90CEE92}" srcOrd="0" destOrd="0" presId="urn:microsoft.com/office/officeart/2018/2/layout/IconVerticalSolidList"/>
    <dgm:cxn modelId="{C8181373-9196-4E0B-81CE-C444AB93E129}" type="presParOf" srcId="{E32FE260-1995-4E25-AE75-FEBD2B2AF6A4}" destId="{D9D0E745-AD06-4E67-86EA-90CA42575741}" srcOrd="1" destOrd="0" presId="urn:microsoft.com/office/officeart/2018/2/layout/IconVerticalSolidList"/>
    <dgm:cxn modelId="{007F8383-C991-4F20-93C8-35F2CABC716E}" type="presParOf" srcId="{E32FE260-1995-4E25-AE75-FEBD2B2AF6A4}" destId="{79F940D8-5B3B-478A-991F-181F860D5C32}" srcOrd="2" destOrd="0" presId="urn:microsoft.com/office/officeart/2018/2/layout/IconVerticalSolidList"/>
    <dgm:cxn modelId="{E21E15DA-C678-40DE-A680-8C777202D348}" type="presParOf" srcId="{E32FE260-1995-4E25-AE75-FEBD2B2AF6A4}" destId="{6A8EE756-AD53-415F-930D-3B4F813B723E}" srcOrd="3" destOrd="0" presId="urn:microsoft.com/office/officeart/2018/2/layout/IconVerticalSolidList"/>
    <dgm:cxn modelId="{51158014-4A79-4100-97A2-F4351E776DD2}" type="presParOf" srcId="{D3B6BDB0-19FD-48D0-9083-90B459781D9A}" destId="{592157C5-DF1E-4F71-B4F7-264EC45C1701}" srcOrd="7" destOrd="0" presId="urn:microsoft.com/office/officeart/2018/2/layout/IconVerticalSolidList"/>
    <dgm:cxn modelId="{7E49FF6A-E44A-4530-9EEC-A4A7A5CC8F46}" type="presParOf" srcId="{D3B6BDB0-19FD-48D0-9083-90B459781D9A}" destId="{BF2E50C0-1CCC-4DF0-BABC-0A40D0BB368B}" srcOrd="8" destOrd="0" presId="urn:microsoft.com/office/officeart/2018/2/layout/IconVerticalSolidList"/>
    <dgm:cxn modelId="{132529C3-DF28-4A8E-AB41-1AAFE8F18A79}" type="presParOf" srcId="{BF2E50C0-1CCC-4DF0-BABC-0A40D0BB368B}" destId="{6851F479-4791-4F17-9818-25022C8A086C}" srcOrd="0" destOrd="0" presId="urn:microsoft.com/office/officeart/2018/2/layout/IconVerticalSolidList"/>
    <dgm:cxn modelId="{76730306-AECA-4454-AB46-5B5814BDB0FE}" type="presParOf" srcId="{BF2E50C0-1CCC-4DF0-BABC-0A40D0BB368B}" destId="{278C83C7-1C00-4064-9F5C-652B5161E0EB}" srcOrd="1" destOrd="0" presId="urn:microsoft.com/office/officeart/2018/2/layout/IconVerticalSolidList"/>
    <dgm:cxn modelId="{8B8597AF-7439-48DF-AE0F-D4EFB5DE0F07}" type="presParOf" srcId="{BF2E50C0-1CCC-4DF0-BABC-0A40D0BB368B}" destId="{4CF2CCAA-6BF3-43BA-A94F-8C391744D77F}" srcOrd="2" destOrd="0" presId="urn:microsoft.com/office/officeart/2018/2/layout/IconVerticalSolidList"/>
    <dgm:cxn modelId="{AF8697EB-F879-4CE1-9292-91F4F292BCFD}" type="presParOf" srcId="{BF2E50C0-1CCC-4DF0-BABC-0A40D0BB368B}" destId="{382A9B31-278A-4FEB-91E1-C01ABD7D504E}"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603E959-7AF4-45E2-8FC0-FA23423F02B8}" type="doc">
      <dgm:prSet loTypeId="urn:microsoft.com/office/officeart/2018/2/layout/IconVerticalSolidList" loCatId="icon" qsTypeId="urn:microsoft.com/office/officeart/2005/8/quickstyle/simple1" qsCatId="simple" csTypeId="urn:microsoft.com/office/officeart/2018/5/colors/Iconchunking_neutralbg_accent1_2" csCatId="accent1" phldr="1"/>
      <dgm:spPr/>
      <dgm:t>
        <a:bodyPr/>
        <a:lstStyle/>
        <a:p>
          <a:endParaRPr lang="en-US"/>
        </a:p>
      </dgm:t>
    </dgm:pt>
    <dgm:pt modelId="{DD042DA0-75DD-49A4-ACB8-F81C0840705E}">
      <dgm:prSet/>
      <dgm:spPr/>
      <dgm:t>
        <a:bodyPr/>
        <a:lstStyle/>
        <a:p>
          <a:pPr>
            <a:lnSpc>
              <a:spcPct val="100000"/>
            </a:lnSpc>
          </a:pPr>
          <a:r>
            <a:rPr lang="en-US" dirty="0"/>
            <a:t>Meta programmers, which are habitual ways of inputting, sorting and filtering the information found in the world around us, are a vital factor in Neuro Linguistic Programming (NLP) .</a:t>
          </a:r>
        </a:p>
      </dgm:t>
    </dgm:pt>
    <dgm:pt modelId="{0540D04B-396F-43FA-8EEC-5336124666D0}" type="parTrans" cxnId="{DBE4D228-B871-4253-8FE9-6A86703D0C83}">
      <dgm:prSet/>
      <dgm:spPr/>
      <dgm:t>
        <a:bodyPr/>
        <a:lstStyle/>
        <a:p>
          <a:endParaRPr lang="en-US"/>
        </a:p>
      </dgm:t>
    </dgm:pt>
    <dgm:pt modelId="{E9C3F690-3BB3-4E14-BD18-D6848710D895}" type="sibTrans" cxnId="{DBE4D228-B871-4253-8FE9-6A86703D0C83}">
      <dgm:prSet/>
      <dgm:spPr/>
      <dgm:t>
        <a:bodyPr/>
        <a:lstStyle/>
        <a:p>
          <a:pPr>
            <a:lnSpc>
              <a:spcPct val="100000"/>
            </a:lnSpc>
          </a:pPr>
          <a:endParaRPr lang="en-US"/>
        </a:p>
      </dgm:t>
    </dgm:pt>
    <dgm:pt modelId="{17A5BCD3-627B-4389-8131-E588E3543EAB}">
      <dgm:prSet/>
      <dgm:spPr/>
      <dgm:t>
        <a:bodyPr/>
        <a:lstStyle/>
        <a:p>
          <a:pPr>
            <a:lnSpc>
              <a:spcPct val="100000"/>
            </a:lnSpc>
          </a:pPr>
          <a:r>
            <a:rPr lang="en-US" dirty="0"/>
            <a:t>The Myers–Briggs Type Indicator (MBTI) is currently considered as one of the most popular and reliable methods.</a:t>
          </a:r>
        </a:p>
      </dgm:t>
    </dgm:pt>
    <dgm:pt modelId="{D722828F-4615-4D21-A67F-5957B8C99A5E}" type="parTrans" cxnId="{69E0DD46-1C44-4FC0-84A7-3D83FCAE2E0F}">
      <dgm:prSet/>
      <dgm:spPr/>
      <dgm:t>
        <a:bodyPr/>
        <a:lstStyle/>
        <a:p>
          <a:endParaRPr lang="en-US"/>
        </a:p>
      </dgm:t>
    </dgm:pt>
    <dgm:pt modelId="{D0DFE106-D942-4C4F-B8BD-A22385119270}" type="sibTrans" cxnId="{69E0DD46-1C44-4FC0-84A7-3D83FCAE2E0F}">
      <dgm:prSet/>
      <dgm:spPr/>
      <dgm:t>
        <a:bodyPr/>
        <a:lstStyle/>
        <a:p>
          <a:pPr>
            <a:lnSpc>
              <a:spcPct val="100000"/>
            </a:lnSpc>
          </a:pPr>
          <a:endParaRPr lang="en-US"/>
        </a:p>
      </dgm:t>
    </dgm:pt>
    <dgm:pt modelId="{0C5D1D60-65EB-44B9-ADC7-C8F598D538E7}">
      <dgm:prSet/>
      <dgm:spPr/>
      <dgm:t>
        <a:bodyPr/>
        <a:lstStyle/>
        <a:p>
          <a:pPr>
            <a:lnSpc>
              <a:spcPct val="100000"/>
            </a:lnSpc>
          </a:pPr>
          <a:r>
            <a:rPr lang="en-US" dirty="0"/>
            <a:t>In this project, a new machine learning method has been developed for personality type prediction based on the MBTI and in comparison, to other existing methods and the results show better accuracy and reliability.</a:t>
          </a:r>
        </a:p>
      </dgm:t>
    </dgm:pt>
    <dgm:pt modelId="{300CE078-34A1-44D0-82FD-048C295F1FE4}" type="parTrans" cxnId="{F364AAF5-17B2-43F2-BF85-D86DB7302F69}">
      <dgm:prSet/>
      <dgm:spPr/>
      <dgm:t>
        <a:bodyPr/>
        <a:lstStyle/>
        <a:p>
          <a:endParaRPr lang="en-US"/>
        </a:p>
      </dgm:t>
    </dgm:pt>
    <dgm:pt modelId="{D846FC2B-3DE4-4512-8CB2-0BCE8096E990}" type="sibTrans" cxnId="{F364AAF5-17B2-43F2-BF85-D86DB7302F69}">
      <dgm:prSet/>
      <dgm:spPr/>
      <dgm:t>
        <a:bodyPr/>
        <a:lstStyle/>
        <a:p>
          <a:pPr>
            <a:lnSpc>
              <a:spcPct val="100000"/>
            </a:lnSpc>
          </a:pPr>
          <a:endParaRPr lang="en-US"/>
        </a:p>
      </dgm:t>
    </dgm:pt>
    <dgm:pt modelId="{B4DE19F4-841D-9447-B7DB-845E22F06D15}">
      <dgm:prSet/>
      <dgm:spPr/>
      <dgm:t>
        <a:bodyPr/>
        <a:lstStyle/>
        <a:p>
          <a:pPr>
            <a:lnSpc>
              <a:spcPct val="100000"/>
            </a:lnSpc>
          </a:pPr>
          <a:r>
            <a:rPr lang="en-US" dirty="0"/>
            <a:t>There is significant growing interest in automated personality prediction using social media among researchers in both the Natural Language Processing and Social Science fields.</a:t>
          </a:r>
        </a:p>
      </dgm:t>
    </dgm:pt>
    <dgm:pt modelId="{A7D2B60F-BFA5-764C-8C87-7B50CEA24F0B}" type="parTrans" cxnId="{FAFA737A-62AB-E449-8034-29229A9C627C}">
      <dgm:prSet/>
      <dgm:spPr/>
      <dgm:t>
        <a:bodyPr/>
        <a:lstStyle/>
        <a:p>
          <a:endParaRPr lang="en-US"/>
        </a:p>
      </dgm:t>
    </dgm:pt>
    <dgm:pt modelId="{5F14CE5C-BC5B-BD4B-B59A-363B39F060BA}" type="sibTrans" cxnId="{FAFA737A-62AB-E449-8034-29229A9C627C}">
      <dgm:prSet/>
      <dgm:spPr/>
      <dgm:t>
        <a:bodyPr/>
        <a:lstStyle/>
        <a:p>
          <a:pPr>
            <a:lnSpc>
              <a:spcPct val="100000"/>
            </a:lnSpc>
          </a:pPr>
          <a:endParaRPr lang="en-US"/>
        </a:p>
      </dgm:t>
    </dgm:pt>
    <dgm:pt modelId="{F94146A8-9857-427D-9636-7529344BEA0B}" type="pres">
      <dgm:prSet presAssocID="{D603E959-7AF4-45E2-8FC0-FA23423F02B8}" presName="root" presStyleCnt="0">
        <dgm:presLayoutVars>
          <dgm:dir/>
          <dgm:resizeHandles val="exact"/>
        </dgm:presLayoutVars>
      </dgm:prSet>
      <dgm:spPr/>
    </dgm:pt>
    <dgm:pt modelId="{38396616-A126-497B-9BBA-AF0C4CD90E04}" type="pres">
      <dgm:prSet presAssocID="{DD042DA0-75DD-49A4-ACB8-F81C0840705E}" presName="compNode" presStyleCnt="0"/>
      <dgm:spPr/>
    </dgm:pt>
    <dgm:pt modelId="{66BC3346-4EB0-4B70-83D1-193075F3CAE4}" type="pres">
      <dgm:prSet presAssocID="{DD042DA0-75DD-49A4-ACB8-F81C0840705E}" presName="bgRect" presStyleLbl="bgShp" presStyleIdx="0" presStyleCnt="4"/>
      <dgm:spPr/>
    </dgm:pt>
    <dgm:pt modelId="{251C5961-2F64-4340-9A96-A432EDB7CB22}" type="pres">
      <dgm:prSet presAssocID="{DD042DA0-75DD-49A4-ACB8-F81C0840705E}"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User Network"/>
        </a:ext>
      </dgm:extLst>
    </dgm:pt>
    <dgm:pt modelId="{35A22BCB-A065-4E07-8F4F-3A3CA5EDF9C8}" type="pres">
      <dgm:prSet presAssocID="{DD042DA0-75DD-49A4-ACB8-F81C0840705E}" presName="spaceRect" presStyleCnt="0"/>
      <dgm:spPr/>
    </dgm:pt>
    <dgm:pt modelId="{25EADDF1-54B3-4AB7-8D20-323A28DB2201}" type="pres">
      <dgm:prSet presAssocID="{DD042DA0-75DD-49A4-ACB8-F81C0840705E}" presName="parTx" presStyleLbl="revTx" presStyleIdx="0" presStyleCnt="4">
        <dgm:presLayoutVars>
          <dgm:chMax val="0"/>
          <dgm:chPref val="0"/>
        </dgm:presLayoutVars>
      </dgm:prSet>
      <dgm:spPr/>
    </dgm:pt>
    <dgm:pt modelId="{91027734-8BBE-4980-8882-C280DDC12E23}" type="pres">
      <dgm:prSet presAssocID="{E9C3F690-3BB3-4E14-BD18-D6848710D895}" presName="sibTrans" presStyleCnt="0"/>
      <dgm:spPr/>
    </dgm:pt>
    <dgm:pt modelId="{EAD09F81-92DB-4C69-9BB2-B7BBEFA989B2}" type="pres">
      <dgm:prSet presAssocID="{17A5BCD3-627B-4389-8131-E588E3543EAB}" presName="compNode" presStyleCnt="0"/>
      <dgm:spPr/>
    </dgm:pt>
    <dgm:pt modelId="{EB36A5DC-5EAC-469F-ABEA-8EB4E91AA585}" type="pres">
      <dgm:prSet presAssocID="{17A5BCD3-627B-4389-8131-E588E3543EAB}" presName="bgRect" presStyleLbl="bgShp" presStyleIdx="1" presStyleCnt="4"/>
      <dgm:spPr/>
    </dgm:pt>
    <dgm:pt modelId="{7D355321-6947-4DE4-9C98-284F1E4CF9B8}" type="pres">
      <dgm:prSet presAssocID="{17A5BCD3-627B-4389-8131-E588E3543EAB}"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Questions"/>
        </a:ext>
      </dgm:extLst>
    </dgm:pt>
    <dgm:pt modelId="{F7587642-E5B1-4772-9B15-332A9C3E592A}" type="pres">
      <dgm:prSet presAssocID="{17A5BCD3-627B-4389-8131-E588E3543EAB}" presName="spaceRect" presStyleCnt="0"/>
      <dgm:spPr/>
    </dgm:pt>
    <dgm:pt modelId="{9A0183B3-2F51-4595-91F3-CDCCB58A4628}" type="pres">
      <dgm:prSet presAssocID="{17A5BCD3-627B-4389-8131-E588E3543EAB}" presName="parTx" presStyleLbl="revTx" presStyleIdx="1" presStyleCnt="4">
        <dgm:presLayoutVars>
          <dgm:chMax val="0"/>
          <dgm:chPref val="0"/>
        </dgm:presLayoutVars>
      </dgm:prSet>
      <dgm:spPr/>
    </dgm:pt>
    <dgm:pt modelId="{41A1B290-F29C-4571-99E2-98CE53F6906C}" type="pres">
      <dgm:prSet presAssocID="{D0DFE106-D942-4C4F-B8BD-A22385119270}" presName="sibTrans" presStyleCnt="0"/>
      <dgm:spPr/>
    </dgm:pt>
    <dgm:pt modelId="{CBF9A817-7B28-4B3D-8F7B-BF837EA0ABB2}" type="pres">
      <dgm:prSet presAssocID="{0C5D1D60-65EB-44B9-ADC7-C8F598D538E7}" presName="compNode" presStyleCnt="0"/>
      <dgm:spPr/>
    </dgm:pt>
    <dgm:pt modelId="{F92F4477-1D40-419C-A886-7843A39AEEEA}" type="pres">
      <dgm:prSet presAssocID="{0C5D1D60-65EB-44B9-ADC7-C8F598D538E7}" presName="bgRect" presStyleLbl="bgShp" presStyleIdx="2" presStyleCnt="4"/>
      <dgm:spPr/>
    </dgm:pt>
    <dgm:pt modelId="{34A9EF25-2D13-4128-ABAD-7DCF885F2558}" type="pres">
      <dgm:prSet presAssocID="{0C5D1D60-65EB-44B9-ADC7-C8F598D538E7}"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Head with Gears"/>
        </a:ext>
      </dgm:extLst>
    </dgm:pt>
    <dgm:pt modelId="{6C5F72A9-4FFE-49EB-921D-0D04919CAA0F}" type="pres">
      <dgm:prSet presAssocID="{0C5D1D60-65EB-44B9-ADC7-C8F598D538E7}" presName="spaceRect" presStyleCnt="0"/>
      <dgm:spPr/>
    </dgm:pt>
    <dgm:pt modelId="{2C08B380-EB37-4EC0-91CC-506263EA09C0}" type="pres">
      <dgm:prSet presAssocID="{0C5D1D60-65EB-44B9-ADC7-C8F598D538E7}" presName="parTx" presStyleLbl="revTx" presStyleIdx="2" presStyleCnt="4">
        <dgm:presLayoutVars>
          <dgm:chMax val="0"/>
          <dgm:chPref val="0"/>
        </dgm:presLayoutVars>
      </dgm:prSet>
      <dgm:spPr/>
    </dgm:pt>
    <dgm:pt modelId="{8AB5C61B-0D7B-4790-9ED1-1C0ED9D761AF}" type="pres">
      <dgm:prSet presAssocID="{D846FC2B-3DE4-4512-8CB2-0BCE8096E990}" presName="sibTrans" presStyleCnt="0"/>
      <dgm:spPr/>
    </dgm:pt>
    <dgm:pt modelId="{F8640FDF-ED09-4674-B083-F7A761C9182C}" type="pres">
      <dgm:prSet presAssocID="{B4DE19F4-841D-9447-B7DB-845E22F06D15}" presName="compNode" presStyleCnt="0"/>
      <dgm:spPr/>
    </dgm:pt>
    <dgm:pt modelId="{E0A83E89-E0E3-40FD-9CC7-E93EF4756414}" type="pres">
      <dgm:prSet presAssocID="{B4DE19F4-841D-9447-B7DB-845E22F06D15}" presName="bgRect" presStyleLbl="bgShp" presStyleIdx="3" presStyleCnt="4"/>
      <dgm:spPr/>
    </dgm:pt>
    <dgm:pt modelId="{40261CD4-FC11-4CC8-83CE-001E444EAD2D}" type="pres">
      <dgm:prSet presAssocID="{B4DE19F4-841D-9447-B7DB-845E22F06D15}"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Light Bulb and Gear"/>
        </a:ext>
      </dgm:extLst>
    </dgm:pt>
    <dgm:pt modelId="{7D9426B5-1EED-475F-B6FD-19FCA41034A1}" type="pres">
      <dgm:prSet presAssocID="{B4DE19F4-841D-9447-B7DB-845E22F06D15}" presName="spaceRect" presStyleCnt="0"/>
      <dgm:spPr/>
    </dgm:pt>
    <dgm:pt modelId="{6ACAEC9B-5C0C-48EA-B774-1E19DAC2B8D8}" type="pres">
      <dgm:prSet presAssocID="{B4DE19F4-841D-9447-B7DB-845E22F06D15}" presName="parTx" presStyleLbl="revTx" presStyleIdx="3" presStyleCnt="4">
        <dgm:presLayoutVars>
          <dgm:chMax val="0"/>
          <dgm:chPref val="0"/>
        </dgm:presLayoutVars>
      </dgm:prSet>
      <dgm:spPr/>
    </dgm:pt>
  </dgm:ptLst>
  <dgm:cxnLst>
    <dgm:cxn modelId="{6B60F007-168C-4B48-82DC-181D72A20921}" type="presOf" srcId="{0C5D1D60-65EB-44B9-ADC7-C8F598D538E7}" destId="{2C08B380-EB37-4EC0-91CC-506263EA09C0}" srcOrd="0" destOrd="0" presId="urn:microsoft.com/office/officeart/2018/2/layout/IconVerticalSolidList"/>
    <dgm:cxn modelId="{CCCCBC09-29E9-6B4E-81BD-2E867F14A224}" type="presOf" srcId="{D603E959-7AF4-45E2-8FC0-FA23423F02B8}" destId="{F94146A8-9857-427D-9636-7529344BEA0B}" srcOrd="0" destOrd="0" presId="urn:microsoft.com/office/officeart/2018/2/layout/IconVerticalSolidList"/>
    <dgm:cxn modelId="{34EC3420-C0FC-FE4F-BC51-B24579E88792}" type="presOf" srcId="{DD042DA0-75DD-49A4-ACB8-F81C0840705E}" destId="{25EADDF1-54B3-4AB7-8D20-323A28DB2201}" srcOrd="0" destOrd="0" presId="urn:microsoft.com/office/officeart/2018/2/layout/IconVerticalSolidList"/>
    <dgm:cxn modelId="{DBE4D228-B871-4253-8FE9-6A86703D0C83}" srcId="{D603E959-7AF4-45E2-8FC0-FA23423F02B8}" destId="{DD042DA0-75DD-49A4-ACB8-F81C0840705E}" srcOrd="0" destOrd="0" parTransId="{0540D04B-396F-43FA-8EEC-5336124666D0}" sibTransId="{E9C3F690-3BB3-4E14-BD18-D6848710D895}"/>
    <dgm:cxn modelId="{69E0DD46-1C44-4FC0-84A7-3D83FCAE2E0F}" srcId="{D603E959-7AF4-45E2-8FC0-FA23423F02B8}" destId="{17A5BCD3-627B-4389-8131-E588E3543EAB}" srcOrd="1" destOrd="0" parTransId="{D722828F-4615-4D21-A67F-5957B8C99A5E}" sibTransId="{D0DFE106-D942-4C4F-B8BD-A22385119270}"/>
    <dgm:cxn modelId="{BD488855-3091-3845-A421-80CEA0279D09}" type="presOf" srcId="{B4DE19F4-841D-9447-B7DB-845E22F06D15}" destId="{6ACAEC9B-5C0C-48EA-B774-1E19DAC2B8D8}" srcOrd="0" destOrd="0" presId="urn:microsoft.com/office/officeart/2018/2/layout/IconVerticalSolidList"/>
    <dgm:cxn modelId="{FAFA737A-62AB-E449-8034-29229A9C627C}" srcId="{D603E959-7AF4-45E2-8FC0-FA23423F02B8}" destId="{B4DE19F4-841D-9447-B7DB-845E22F06D15}" srcOrd="3" destOrd="0" parTransId="{A7D2B60F-BFA5-764C-8C87-7B50CEA24F0B}" sibTransId="{5F14CE5C-BC5B-BD4B-B59A-363B39F060BA}"/>
    <dgm:cxn modelId="{91FD3AAB-CBBE-AD43-8FE5-24CCCB6E4856}" type="presOf" srcId="{17A5BCD3-627B-4389-8131-E588E3543EAB}" destId="{9A0183B3-2F51-4595-91F3-CDCCB58A4628}" srcOrd="0" destOrd="0" presId="urn:microsoft.com/office/officeart/2018/2/layout/IconVerticalSolidList"/>
    <dgm:cxn modelId="{F364AAF5-17B2-43F2-BF85-D86DB7302F69}" srcId="{D603E959-7AF4-45E2-8FC0-FA23423F02B8}" destId="{0C5D1D60-65EB-44B9-ADC7-C8F598D538E7}" srcOrd="2" destOrd="0" parTransId="{300CE078-34A1-44D0-82FD-048C295F1FE4}" sibTransId="{D846FC2B-3DE4-4512-8CB2-0BCE8096E990}"/>
    <dgm:cxn modelId="{F99425AD-C270-A845-9CE5-DA3FAEA6DE75}" type="presParOf" srcId="{F94146A8-9857-427D-9636-7529344BEA0B}" destId="{38396616-A126-497B-9BBA-AF0C4CD90E04}" srcOrd="0" destOrd="0" presId="urn:microsoft.com/office/officeart/2018/2/layout/IconVerticalSolidList"/>
    <dgm:cxn modelId="{8F4A79F7-1D71-6346-B8F6-45F1C6DD60DD}" type="presParOf" srcId="{38396616-A126-497B-9BBA-AF0C4CD90E04}" destId="{66BC3346-4EB0-4B70-83D1-193075F3CAE4}" srcOrd="0" destOrd="0" presId="urn:microsoft.com/office/officeart/2018/2/layout/IconVerticalSolidList"/>
    <dgm:cxn modelId="{4BAC9169-FA4F-8549-9987-26E5286CC63E}" type="presParOf" srcId="{38396616-A126-497B-9BBA-AF0C4CD90E04}" destId="{251C5961-2F64-4340-9A96-A432EDB7CB22}" srcOrd="1" destOrd="0" presId="urn:microsoft.com/office/officeart/2018/2/layout/IconVerticalSolidList"/>
    <dgm:cxn modelId="{8EB38A36-4DBE-1E4C-9815-BF7DDB1EA652}" type="presParOf" srcId="{38396616-A126-497B-9BBA-AF0C4CD90E04}" destId="{35A22BCB-A065-4E07-8F4F-3A3CA5EDF9C8}" srcOrd="2" destOrd="0" presId="urn:microsoft.com/office/officeart/2018/2/layout/IconVerticalSolidList"/>
    <dgm:cxn modelId="{C5190A03-4A10-5840-A69E-BF595F5F3C3F}" type="presParOf" srcId="{38396616-A126-497B-9BBA-AF0C4CD90E04}" destId="{25EADDF1-54B3-4AB7-8D20-323A28DB2201}" srcOrd="3" destOrd="0" presId="urn:microsoft.com/office/officeart/2018/2/layout/IconVerticalSolidList"/>
    <dgm:cxn modelId="{68D8ED4F-379F-4649-B356-A9DA8EE0B19B}" type="presParOf" srcId="{F94146A8-9857-427D-9636-7529344BEA0B}" destId="{91027734-8BBE-4980-8882-C280DDC12E23}" srcOrd="1" destOrd="0" presId="urn:microsoft.com/office/officeart/2018/2/layout/IconVerticalSolidList"/>
    <dgm:cxn modelId="{DFCABDB6-BC44-4244-8881-07FCCD2F8C28}" type="presParOf" srcId="{F94146A8-9857-427D-9636-7529344BEA0B}" destId="{EAD09F81-92DB-4C69-9BB2-B7BBEFA989B2}" srcOrd="2" destOrd="0" presId="urn:microsoft.com/office/officeart/2018/2/layout/IconVerticalSolidList"/>
    <dgm:cxn modelId="{EB2307C5-70D5-2B40-9AB3-ED6ADB42B986}" type="presParOf" srcId="{EAD09F81-92DB-4C69-9BB2-B7BBEFA989B2}" destId="{EB36A5DC-5EAC-469F-ABEA-8EB4E91AA585}" srcOrd="0" destOrd="0" presId="urn:microsoft.com/office/officeart/2018/2/layout/IconVerticalSolidList"/>
    <dgm:cxn modelId="{CBC04D52-BB56-A840-9D36-0AAE850711C7}" type="presParOf" srcId="{EAD09F81-92DB-4C69-9BB2-B7BBEFA989B2}" destId="{7D355321-6947-4DE4-9C98-284F1E4CF9B8}" srcOrd="1" destOrd="0" presId="urn:microsoft.com/office/officeart/2018/2/layout/IconVerticalSolidList"/>
    <dgm:cxn modelId="{2F96BC57-FAE9-4946-9E7C-4DE385847EDD}" type="presParOf" srcId="{EAD09F81-92DB-4C69-9BB2-B7BBEFA989B2}" destId="{F7587642-E5B1-4772-9B15-332A9C3E592A}" srcOrd="2" destOrd="0" presId="urn:microsoft.com/office/officeart/2018/2/layout/IconVerticalSolidList"/>
    <dgm:cxn modelId="{3ADE6B51-27F8-9548-A3D9-9D869DEA0FA3}" type="presParOf" srcId="{EAD09F81-92DB-4C69-9BB2-B7BBEFA989B2}" destId="{9A0183B3-2F51-4595-91F3-CDCCB58A4628}" srcOrd="3" destOrd="0" presId="urn:microsoft.com/office/officeart/2018/2/layout/IconVerticalSolidList"/>
    <dgm:cxn modelId="{25D2522C-572B-9A45-BC05-6129DE1E0CD3}" type="presParOf" srcId="{F94146A8-9857-427D-9636-7529344BEA0B}" destId="{41A1B290-F29C-4571-99E2-98CE53F6906C}" srcOrd="3" destOrd="0" presId="urn:microsoft.com/office/officeart/2018/2/layout/IconVerticalSolidList"/>
    <dgm:cxn modelId="{AC8D3EA4-62D7-D649-9CBE-03F266CE5B7E}" type="presParOf" srcId="{F94146A8-9857-427D-9636-7529344BEA0B}" destId="{CBF9A817-7B28-4B3D-8F7B-BF837EA0ABB2}" srcOrd="4" destOrd="0" presId="urn:microsoft.com/office/officeart/2018/2/layout/IconVerticalSolidList"/>
    <dgm:cxn modelId="{769A4BF1-2B09-A644-A9BB-BFA9F462307D}" type="presParOf" srcId="{CBF9A817-7B28-4B3D-8F7B-BF837EA0ABB2}" destId="{F92F4477-1D40-419C-A886-7843A39AEEEA}" srcOrd="0" destOrd="0" presId="urn:microsoft.com/office/officeart/2018/2/layout/IconVerticalSolidList"/>
    <dgm:cxn modelId="{A5622C86-EA1A-644A-A328-72A7EFD0D9E3}" type="presParOf" srcId="{CBF9A817-7B28-4B3D-8F7B-BF837EA0ABB2}" destId="{34A9EF25-2D13-4128-ABAD-7DCF885F2558}" srcOrd="1" destOrd="0" presId="urn:microsoft.com/office/officeart/2018/2/layout/IconVerticalSolidList"/>
    <dgm:cxn modelId="{8CF88A4D-A4F2-7545-8532-C65891C3703F}" type="presParOf" srcId="{CBF9A817-7B28-4B3D-8F7B-BF837EA0ABB2}" destId="{6C5F72A9-4FFE-49EB-921D-0D04919CAA0F}" srcOrd="2" destOrd="0" presId="urn:microsoft.com/office/officeart/2018/2/layout/IconVerticalSolidList"/>
    <dgm:cxn modelId="{B94754BF-E86E-2945-A35E-06776C76824B}" type="presParOf" srcId="{CBF9A817-7B28-4B3D-8F7B-BF837EA0ABB2}" destId="{2C08B380-EB37-4EC0-91CC-506263EA09C0}" srcOrd="3" destOrd="0" presId="urn:microsoft.com/office/officeart/2018/2/layout/IconVerticalSolidList"/>
    <dgm:cxn modelId="{21207A4F-DF4D-EA40-A7C4-6852EB89766A}" type="presParOf" srcId="{F94146A8-9857-427D-9636-7529344BEA0B}" destId="{8AB5C61B-0D7B-4790-9ED1-1C0ED9D761AF}" srcOrd="5" destOrd="0" presId="urn:microsoft.com/office/officeart/2018/2/layout/IconVerticalSolidList"/>
    <dgm:cxn modelId="{99F22EB5-0AF8-C748-A1FD-EA29360BEB0F}" type="presParOf" srcId="{F94146A8-9857-427D-9636-7529344BEA0B}" destId="{F8640FDF-ED09-4674-B083-F7A761C9182C}" srcOrd="6" destOrd="0" presId="urn:microsoft.com/office/officeart/2018/2/layout/IconVerticalSolidList"/>
    <dgm:cxn modelId="{8CA3317D-4A4D-8549-A9F6-718B6F301D3E}" type="presParOf" srcId="{F8640FDF-ED09-4674-B083-F7A761C9182C}" destId="{E0A83E89-E0E3-40FD-9CC7-E93EF4756414}" srcOrd="0" destOrd="0" presId="urn:microsoft.com/office/officeart/2018/2/layout/IconVerticalSolidList"/>
    <dgm:cxn modelId="{8AE47F1B-6000-C542-90A3-CDC9A94FA68B}" type="presParOf" srcId="{F8640FDF-ED09-4674-B083-F7A761C9182C}" destId="{40261CD4-FC11-4CC8-83CE-001E444EAD2D}" srcOrd="1" destOrd="0" presId="urn:microsoft.com/office/officeart/2018/2/layout/IconVerticalSolidList"/>
    <dgm:cxn modelId="{9AACFAF8-C8D0-D04D-8F17-310F907EF9E5}" type="presParOf" srcId="{F8640FDF-ED09-4674-B083-F7A761C9182C}" destId="{7D9426B5-1EED-475F-B6FD-19FCA41034A1}" srcOrd="2" destOrd="0" presId="urn:microsoft.com/office/officeart/2018/2/layout/IconVerticalSolidList"/>
    <dgm:cxn modelId="{36FB3D3C-E76A-D240-8365-9C2FB2626F82}" type="presParOf" srcId="{F8640FDF-ED09-4674-B083-F7A761C9182C}" destId="{6ACAEC9B-5C0C-48EA-B774-1E19DAC2B8D8}"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67A09D6-2F8B-4488-A7D0-665DC68BC3D0}" type="doc">
      <dgm:prSet loTypeId="urn:microsoft.com/office/officeart/2018/2/layout/IconLabelList" loCatId="icon" qsTypeId="urn:microsoft.com/office/officeart/2005/8/quickstyle/simple1" qsCatId="simple" csTypeId="urn:microsoft.com/office/officeart/2018/5/colors/Iconchunking_neutralbg_accent6_2" csCatId="accent6" phldr="1"/>
      <dgm:spPr/>
      <dgm:t>
        <a:bodyPr/>
        <a:lstStyle/>
        <a:p>
          <a:endParaRPr lang="en-US"/>
        </a:p>
      </dgm:t>
    </dgm:pt>
    <dgm:pt modelId="{B8A1DF01-F712-41A7-9F8F-968599AEE999}">
      <dgm:prSet custT="1"/>
      <dgm:spPr/>
      <dgm:t>
        <a:bodyPr/>
        <a:lstStyle/>
        <a:p>
          <a:pPr algn="l">
            <a:lnSpc>
              <a:spcPct val="100000"/>
            </a:lnSpc>
          </a:pPr>
          <a:r>
            <a:rPr lang="en-US" sz="1800" dirty="0"/>
            <a:t>Self-awareness is critical for efficient self-management.
Recognize the patterns in your conduct that lead to favorable outcomes.
Identify the tendencies in your behavior that lead to less desired consequences.
Connect patterns to other data points to better understand personal or professional growth prospects.</a:t>
          </a:r>
        </a:p>
      </dgm:t>
    </dgm:pt>
    <dgm:pt modelId="{C52F2B13-4FCA-4E86-BE27-9B76645F7B31}" type="parTrans" cxnId="{7357EBE6-4EB9-4395-B58C-637268050EC5}">
      <dgm:prSet/>
      <dgm:spPr/>
      <dgm:t>
        <a:bodyPr/>
        <a:lstStyle/>
        <a:p>
          <a:pPr algn="l"/>
          <a:endParaRPr lang="en-US" sz="3200"/>
        </a:p>
      </dgm:t>
    </dgm:pt>
    <dgm:pt modelId="{AC0359A2-C311-485E-B363-3B1A1F989A13}" type="sibTrans" cxnId="{7357EBE6-4EB9-4395-B58C-637268050EC5}">
      <dgm:prSet/>
      <dgm:spPr/>
      <dgm:t>
        <a:bodyPr/>
        <a:lstStyle/>
        <a:p>
          <a:pPr algn="l"/>
          <a:endParaRPr lang="en-US" sz="3200"/>
        </a:p>
      </dgm:t>
    </dgm:pt>
    <dgm:pt modelId="{FE208E14-FB6F-4935-A402-5ED70A03B3AF}">
      <dgm:prSet custT="1"/>
      <dgm:spPr/>
      <dgm:t>
        <a:bodyPr/>
        <a:lstStyle/>
        <a:p>
          <a:pPr algn="l">
            <a:lnSpc>
              <a:spcPct val="100000"/>
            </a:lnSpc>
          </a:pPr>
          <a:r>
            <a:rPr lang="en-US" sz="1800" dirty="0"/>
            <a:t>Attempting to predict the behavior of others
Trying to figure out what personality someone else is (ex. You must be an extravert because you are so gregarious.)</a:t>
          </a:r>
        </a:p>
        <a:p>
          <a:pPr algn="l">
            <a:lnSpc>
              <a:spcPct val="100000"/>
            </a:lnSpc>
          </a:pPr>
          <a:r>
            <a:rPr lang="en-US" altLang="en-US" sz="1800" dirty="0"/>
            <a:t>There could be some unethical uses of the MBTI, where we should not be using it for solely criterion for Hiring, Selecting, Promoting and Rewarding.</a:t>
          </a:r>
          <a:r>
            <a:rPr lang="en-US" sz="1800" dirty="0"/>
            <a:t>
Assuming that how a preference manifests for you is the same way it manifests for someone else.
Justification of behavior  (for example, declaring that someone "must be a P" since he is constantly late.)</a:t>
          </a:r>
        </a:p>
      </dgm:t>
    </dgm:pt>
    <dgm:pt modelId="{5959DEB6-6949-47B5-9F78-F0C4BA04B892}" type="parTrans" cxnId="{BB2F2CBA-0A68-4491-B757-2C0337B7942C}">
      <dgm:prSet/>
      <dgm:spPr/>
      <dgm:t>
        <a:bodyPr/>
        <a:lstStyle/>
        <a:p>
          <a:pPr algn="l"/>
          <a:endParaRPr lang="en-US" sz="3200"/>
        </a:p>
      </dgm:t>
    </dgm:pt>
    <dgm:pt modelId="{34F74F83-B385-4637-ACC9-FCC12D32B933}" type="sibTrans" cxnId="{BB2F2CBA-0A68-4491-B757-2C0337B7942C}">
      <dgm:prSet/>
      <dgm:spPr/>
      <dgm:t>
        <a:bodyPr/>
        <a:lstStyle/>
        <a:p>
          <a:pPr algn="l"/>
          <a:endParaRPr lang="en-US" sz="3200"/>
        </a:p>
      </dgm:t>
    </dgm:pt>
    <dgm:pt modelId="{4D5B79FF-192A-4373-BF18-7128FBA204CE}" type="pres">
      <dgm:prSet presAssocID="{D67A09D6-2F8B-4488-A7D0-665DC68BC3D0}" presName="root" presStyleCnt="0">
        <dgm:presLayoutVars>
          <dgm:dir/>
          <dgm:resizeHandles val="exact"/>
        </dgm:presLayoutVars>
      </dgm:prSet>
      <dgm:spPr/>
    </dgm:pt>
    <dgm:pt modelId="{61CEE5C2-78E1-44D1-89E9-EC9376DF04E9}" type="pres">
      <dgm:prSet presAssocID="{B8A1DF01-F712-41A7-9F8F-968599AEE999}" presName="compNode" presStyleCnt="0"/>
      <dgm:spPr/>
    </dgm:pt>
    <dgm:pt modelId="{7030D1C1-449D-42C8-ABAC-AFE45F40B5F0}" type="pres">
      <dgm:prSet presAssocID="{B8A1DF01-F712-41A7-9F8F-968599AEE999}" presName="iconRect" presStyleLbl="node1" presStyleIdx="0" presStyleCnt="2"/>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Thumbs up sign with solid fill"/>
        </a:ext>
      </dgm:extLst>
    </dgm:pt>
    <dgm:pt modelId="{A00B281B-506F-4DB1-8553-8BED2122032D}" type="pres">
      <dgm:prSet presAssocID="{B8A1DF01-F712-41A7-9F8F-968599AEE999}" presName="spaceRect" presStyleCnt="0"/>
      <dgm:spPr/>
    </dgm:pt>
    <dgm:pt modelId="{EDA1E06F-3E38-48D3-A5B3-093966E3432D}" type="pres">
      <dgm:prSet presAssocID="{B8A1DF01-F712-41A7-9F8F-968599AEE999}" presName="textRect" presStyleLbl="revTx" presStyleIdx="0" presStyleCnt="2" custScaleX="192065" custScaleY="141181" custLinFactNeighborX="-14" custLinFactNeighborY="10057">
        <dgm:presLayoutVars>
          <dgm:chMax val="1"/>
          <dgm:chPref val="1"/>
        </dgm:presLayoutVars>
      </dgm:prSet>
      <dgm:spPr/>
    </dgm:pt>
    <dgm:pt modelId="{F0DC3D42-C272-4F13-9D96-0F29DEB516F2}" type="pres">
      <dgm:prSet presAssocID="{AC0359A2-C311-485E-B363-3B1A1F989A13}" presName="sibTrans" presStyleCnt="0"/>
      <dgm:spPr/>
    </dgm:pt>
    <dgm:pt modelId="{D4F931C1-FABF-422A-82A1-F5DBB30028B4}" type="pres">
      <dgm:prSet presAssocID="{FE208E14-FB6F-4935-A402-5ED70A03B3AF}" presName="compNode" presStyleCnt="0"/>
      <dgm:spPr/>
    </dgm:pt>
    <dgm:pt modelId="{0676940B-28A9-4399-91C6-C076C1B27C36}" type="pres">
      <dgm:prSet presAssocID="{FE208E14-FB6F-4935-A402-5ED70A03B3AF}" presName="iconRect" presStyleLbl="node1" presStyleIdx="1" presStyleCnt="2"/>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Thumbs Down with solid fill"/>
        </a:ext>
      </dgm:extLst>
    </dgm:pt>
    <dgm:pt modelId="{BE462E43-0EA3-497A-A6E5-583AAD6D4CED}" type="pres">
      <dgm:prSet presAssocID="{FE208E14-FB6F-4935-A402-5ED70A03B3AF}" presName="spaceRect" presStyleCnt="0"/>
      <dgm:spPr/>
    </dgm:pt>
    <dgm:pt modelId="{289B776B-83F3-4111-B0CF-1261F9D11E3A}" type="pres">
      <dgm:prSet presAssocID="{FE208E14-FB6F-4935-A402-5ED70A03B3AF}" presName="textRect" presStyleLbl="revTx" presStyleIdx="1" presStyleCnt="2" custScaleX="224190" custLinFactNeighborX="-4009" custLinFactNeighborY="-22228">
        <dgm:presLayoutVars>
          <dgm:chMax val="1"/>
          <dgm:chPref val="1"/>
        </dgm:presLayoutVars>
      </dgm:prSet>
      <dgm:spPr/>
    </dgm:pt>
  </dgm:ptLst>
  <dgm:cxnLst>
    <dgm:cxn modelId="{2F608056-FB47-DD43-A132-C26FF612F640}" type="presOf" srcId="{D67A09D6-2F8B-4488-A7D0-665DC68BC3D0}" destId="{4D5B79FF-192A-4373-BF18-7128FBA204CE}" srcOrd="0" destOrd="0" presId="urn:microsoft.com/office/officeart/2018/2/layout/IconLabelList"/>
    <dgm:cxn modelId="{BC542391-5E97-9146-877D-CCF8578FCEF1}" type="presOf" srcId="{B8A1DF01-F712-41A7-9F8F-968599AEE999}" destId="{EDA1E06F-3E38-48D3-A5B3-093966E3432D}" srcOrd="0" destOrd="0" presId="urn:microsoft.com/office/officeart/2018/2/layout/IconLabelList"/>
    <dgm:cxn modelId="{BB2F2CBA-0A68-4491-B757-2C0337B7942C}" srcId="{D67A09D6-2F8B-4488-A7D0-665DC68BC3D0}" destId="{FE208E14-FB6F-4935-A402-5ED70A03B3AF}" srcOrd="1" destOrd="0" parTransId="{5959DEB6-6949-47B5-9F78-F0C4BA04B892}" sibTransId="{34F74F83-B385-4637-ACC9-FCC12D32B933}"/>
    <dgm:cxn modelId="{7357EBE6-4EB9-4395-B58C-637268050EC5}" srcId="{D67A09D6-2F8B-4488-A7D0-665DC68BC3D0}" destId="{B8A1DF01-F712-41A7-9F8F-968599AEE999}" srcOrd="0" destOrd="0" parTransId="{C52F2B13-4FCA-4E86-BE27-9B76645F7B31}" sibTransId="{AC0359A2-C311-485E-B363-3B1A1F989A13}"/>
    <dgm:cxn modelId="{8AAABAF8-0912-9449-BA91-4DBB18A241E2}" type="presOf" srcId="{FE208E14-FB6F-4935-A402-5ED70A03B3AF}" destId="{289B776B-83F3-4111-B0CF-1261F9D11E3A}" srcOrd="0" destOrd="0" presId="urn:microsoft.com/office/officeart/2018/2/layout/IconLabelList"/>
    <dgm:cxn modelId="{2A5EE1C0-E2C8-3F48-B7BE-87B8D46AE563}" type="presParOf" srcId="{4D5B79FF-192A-4373-BF18-7128FBA204CE}" destId="{61CEE5C2-78E1-44D1-89E9-EC9376DF04E9}" srcOrd="0" destOrd="0" presId="urn:microsoft.com/office/officeart/2018/2/layout/IconLabelList"/>
    <dgm:cxn modelId="{61337085-2A7D-2C46-8426-288E6B11CD44}" type="presParOf" srcId="{61CEE5C2-78E1-44D1-89E9-EC9376DF04E9}" destId="{7030D1C1-449D-42C8-ABAC-AFE45F40B5F0}" srcOrd="0" destOrd="0" presId="urn:microsoft.com/office/officeart/2018/2/layout/IconLabelList"/>
    <dgm:cxn modelId="{1B8B258D-92B7-384A-9063-42CEE81BABFC}" type="presParOf" srcId="{61CEE5C2-78E1-44D1-89E9-EC9376DF04E9}" destId="{A00B281B-506F-4DB1-8553-8BED2122032D}" srcOrd="1" destOrd="0" presId="urn:microsoft.com/office/officeart/2018/2/layout/IconLabelList"/>
    <dgm:cxn modelId="{17B98B2E-1382-074E-A538-F41E45DD2B0D}" type="presParOf" srcId="{61CEE5C2-78E1-44D1-89E9-EC9376DF04E9}" destId="{EDA1E06F-3E38-48D3-A5B3-093966E3432D}" srcOrd="2" destOrd="0" presId="urn:microsoft.com/office/officeart/2018/2/layout/IconLabelList"/>
    <dgm:cxn modelId="{7067D070-F4A7-314D-84D4-198A30152CFC}" type="presParOf" srcId="{4D5B79FF-192A-4373-BF18-7128FBA204CE}" destId="{F0DC3D42-C272-4F13-9D96-0F29DEB516F2}" srcOrd="1" destOrd="0" presId="urn:microsoft.com/office/officeart/2018/2/layout/IconLabelList"/>
    <dgm:cxn modelId="{0E129645-D883-8A4C-B932-B6026BA6FD30}" type="presParOf" srcId="{4D5B79FF-192A-4373-BF18-7128FBA204CE}" destId="{D4F931C1-FABF-422A-82A1-F5DBB30028B4}" srcOrd="2" destOrd="0" presId="urn:microsoft.com/office/officeart/2018/2/layout/IconLabelList"/>
    <dgm:cxn modelId="{98A4C5DB-DA1E-B04A-B37B-22108F024BAC}" type="presParOf" srcId="{D4F931C1-FABF-422A-82A1-F5DBB30028B4}" destId="{0676940B-28A9-4399-91C6-C076C1B27C36}" srcOrd="0" destOrd="0" presId="urn:microsoft.com/office/officeart/2018/2/layout/IconLabelList"/>
    <dgm:cxn modelId="{87CCBA26-932F-8E4A-BFA6-83DEDFC465C2}" type="presParOf" srcId="{D4F931C1-FABF-422A-82A1-F5DBB30028B4}" destId="{BE462E43-0EA3-497A-A6E5-583AAD6D4CED}" srcOrd="1" destOrd="0" presId="urn:microsoft.com/office/officeart/2018/2/layout/IconLabelList"/>
    <dgm:cxn modelId="{4D73D835-FF2A-6E4A-BC89-30604938E561}" type="presParOf" srcId="{D4F931C1-FABF-422A-82A1-F5DBB30028B4}" destId="{289B776B-83F3-4111-B0CF-1261F9D11E3A}" srcOrd="2" destOrd="0" presId="urn:microsoft.com/office/officeart/2018/2/layout/IconLabelList"/>
  </dgm:cxnLst>
  <dgm:bg>
    <a:noFill/>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527776-9060-46D3-9F65-389C42AB3554}">
      <dsp:nvSpPr>
        <dsp:cNvPr id="0" name=""/>
        <dsp:cNvSpPr/>
      </dsp:nvSpPr>
      <dsp:spPr>
        <a:xfrm>
          <a:off x="0" y="4592"/>
          <a:ext cx="6301601" cy="97827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C3756B5-4E88-4127-9822-2AABFDEA8EA5}">
      <dsp:nvSpPr>
        <dsp:cNvPr id="0" name=""/>
        <dsp:cNvSpPr/>
      </dsp:nvSpPr>
      <dsp:spPr>
        <a:xfrm>
          <a:off x="295926" y="224703"/>
          <a:ext cx="538048" cy="53804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26DC0B0-2437-4EF9-BD8F-5A88DE1DDDAD}">
      <dsp:nvSpPr>
        <dsp:cNvPr id="0" name=""/>
        <dsp:cNvSpPr/>
      </dsp:nvSpPr>
      <dsp:spPr>
        <a:xfrm>
          <a:off x="1129902" y="4592"/>
          <a:ext cx="5171698" cy="9782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534" tIns="103534" rIns="103534" bIns="103534" numCol="1" spcCol="1270" anchor="ctr" anchorCtr="0">
          <a:noAutofit/>
        </a:bodyPr>
        <a:lstStyle/>
        <a:p>
          <a:pPr marL="0" lvl="0" indent="0" algn="l" defTabSz="800100">
            <a:lnSpc>
              <a:spcPct val="90000"/>
            </a:lnSpc>
            <a:spcBef>
              <a:spcPct val="0"/>
            </a:spcBef>
            <a:spcAft>
              <a:spcPct val="35000"/>
            </a:spcAft>
            <a:buNone/>
          </a:pPr>
          <a:r>
            <a:rPr lang="en-US" sz="1800" b="1" kern="1200"/>
            <a:t>Increase self-awareness </a:t>
          </a:r>
          <a:endParaRPr lang="en-US" sz="1800" kern="1200"/>
        </a:p>
      </dsp:txBody>
      <dsp:txXfrm>
        <a:off x="1129902" y="4592"/>
        <a:ext cx="5171698" cy="978270"/>
      </dsp:txXfrm>
    </dsp:sp>
    <dsp:sp modelId="{EB6943DF-AE46-4AFB-8BEA-39C8BE4C9104}">
      <dsp:nvSpPr>
        <dsp:cNvPr id="0" name=""/>
        <dsp:cNvSpPr/>
      </dsp:nvSpPr>
      <dsp:spPr>
        <a:xfrm>
          <a:off x="0" y="1227431"/>
          <a:ext cx="6301601" cy="97827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484F6E7-9C60-4662-9BED-33978B4C7F86}">
      <dsp:nvSpPr>
        <dsp:cNvPr id="0" name=""/>
        <dsp:cNvSpPr/>
      </dsp:nvSpPr>
      <dsp:spPr>
        <a:xfrm>
          <a:off x="295926" y="1447541"/>
          <a:ext cx="538048" cy="53804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0F6227E-C10D-47DC-B8B2-9F9CBE2FCED1}">
      <dsp:nvSpPr>
        <dsp:cNvPr id="0" name=""/>
        <dsp:cNvSpPr/>
      </dsp:nvSpPr>
      <dsp:spPr>
        <a:xfrm>
          <a:off x="1129902" y="1227431"/>
          <a:ext cx="5171698" cy="9782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534" tIns="103534" rIns="103534" bIns="103534" numCol="1" spcCol="1270" anchor="ctr" anchorCtr="0">
          <a:noAutofit/>
        </a:bodyPr>
        <a:lstStyle/>
        <a:p>
          <a:pPr marL="0" lvl="0" indent="0" algn="l" defTabSz="800100">
            <a:lnSpc>
              <a:spcPct val="90000"/>
            </a:lnSpc>
            <a:spcBef>
              <a:spcPct val="0"/>
            </a:spcBef>
            <a:spcAft>
              <a:spcPct val="35000"/>
            </a:spcAft>
            <a:buNone/>
          </a:pPr>
          <a:r>
            <a:rPr lang="en-US" sz="1800" b="1" kern="1200" dirty="0"/>
            <a:t>Discover how people differ in terms of energy sources, information gathering, decision-making, and lifestyle.</a:t>
          </a:r>
          <a:endParaRPr lang="en-US" sz="1800" kern="1200" dirty="0"/>
        </a:p>
      </dsp:txBody>
      <dsp:txXfrm>
        <a:off x="1129902" y="1227431"/>
        <a:ext cx="5171698" cy="978270"/>
      </dsp:txXfrm>
    </dsp:sp>
    <dsp:sp modelId="{D1B044D0-BC80-473E-9CC8-A2CE5CF0DC7F}">
      <dsp:nvSpPr>
        <dsp:cNvPr id="0" name=""/>
        <dsp:cNvSpPr/>
      </dsp:nvSpPr>
      <dsp:spPr>
        <a:xfrm>
          <a:off x="0" y="2450269"/>
          <a:ext cx="6301601" cy="97827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957335B-7776-4ED7-B69B-52F3E9F52D89}">
      <dsp:nvSpPr>
        <dsp:cNvPr id="0" name=""/>
        <dsp:cNvSpPr/>
      </dsp:nvSpPr>
      <dsp:spPr>
        <a:xfrm>
          <a:off x="295926" y="2670380"/>
          <a:ext cx="538048" cy="53804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FF47FC7-46C1-49B0-BD5A-9D182BD3D08B}">
      <dsp:nvSpPr>
        <dsp:cNvPr id="0" name=""/>
        <dsp:cNvSpPr/>
      </dsp:nvSpPr>
      <dsp:spPr>
        <a:xfrm>
          <a:off x="1129902" y="2450269"/>
          <a:ext cx="5171698" cy="9782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534" tIns="103534" rIns="103534" bIns="103534" numCol="1" spcCol="1270" anchor="ctr" anchorCtr="0">
          <a:noAutofit/>
        </a:bodyPr>
        <a:lstStyle/>
        <a:p>
          <a:pPr marL="0" lvl="0" indent="0" algn="l" defTabSz="800100">
            <a:lnSpc>
              <a:spcPct val="90000"/>
            </a:lnSpc>
            <a:spcBef>
              <a:spcPct val="0"/>
            </a:spcBef>
            <a:spcAft>
              <a:spcPct val="35000"/>
            </a:spcAft>
            <a:buNone/>
          </a:pPr>
          <a:r>
            <a:rPr lang="en-US" sz="1800" b="1" kern="1200" dirty="0"/>
            <a:t>Develop a respect for each person's unique talents and abilities.</a:t>
          </a:r>
          <a:endParaRPr lang="en-US" sz="1800" kern="1200" dirty="0"/>
        </a:p>
      </dsp:txBody>
      <dsp:txXfrm>
        <a:off x="1129902" y="2450269"/>
        <a:ext cx="5171698" cy="978270"/>
      </dsp:txXfrm>
    </dsp:sp>
    <dsp:sp modelId="{72CA7567-B1AB-41D0-B1FF-E557F90CEE92}">
      <dsp:nvSpPr>
        <dsp:cNvPr id="0" name=""/>
        <dsp:cNvSpPr/>
      </dsp:nvSpPr>
      <dsp:spPr>
        <a:xfrm>
          <a:off x="0" y="3673107"/>
          <a:ext cx="6301601" cy="97827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9D0E745-AD06-4E67-86EA-90CA42575741}">
      <dsp:nvSpPr>
        <dsp:cNvPr id="0" name=""/>
        <dsp:cNvSpPr/>
      </dsp:nvSpPr>
      <dsp:spPr>
        <a:xfrm>
          <a:off x="295926" y="3893218"/>
          <a:ext cx="538048" cy="53804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A8EE756-AD53-415F-930D-3B4F813B723E}">
      <dsp:nvSpPr>
        <dsp:cNvPr id="0" name=""/>
        <dsp:cNvSpPr/>
      </dsp:nvSpPr>
      <dsp:spPr>
        <a:xfrm>
          <a:off x="1129902" y="3673107"/>
          <a:ext cx="5171698" cy="9782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534" tIns="103534" rIns="103534" bIns="103534" numCol="1" spcCol="1270" anchor="ctr" anchorCtr="0">
          <a:noAutofit/>
        </a:bodyPr>
        <a:lstStyle/>
        <a:p>
          <a:pPr marL="0" lvl="0" indent="0" algn="l" defTabSz="800100">
            <a:lnSpc>
              <a:spcPct val="90000"/>
            </a:lnSpc>
            <a:spcBef>
              <a:spcPct val="0"/>
            </a:spcBef>
            <a:spcAft>
              <a:spcPct val="35000"/>
            </a:spcAft>
            <a:buNone/>
          </a:pPr>
          <a:r>
            <a:rPr lang="en-US" sz="1800" b="1" kern="1200"/>
            <a:t>Learn how to improve your team's performance by using your own and others' skills.</a:t>
          </a:r>
          <a:endParaRPr lang="en-US" sz="1800" kern="1200"/>
        </a:p>
      </dsp:txBody>
      <dsp:txXfrm>
        <a:off x="1129902" y="3673107"/>
        <a:ext cx="5171698" cy="978270"/>
      </dsp:txXfrm>
    </dsp:sp>
    <dsp:sp modelId="{6851F479-4791-4F17-9818-25022C8A086C}">
      <dsp:nvSpPr>
        <dsp:cNvPr id="0" name=""/>
        <dsp:cNvSpPr/>
      </dsp:nvSpPr>
      <dsp:spPr>
        <a:xfrm>
          <a:off x="0" y="4895945"/>
          <a:ext cx="6301601" cy="97827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78C83C7-1C00-4064-9F5C-652B5161E0EB}">
      <dsp:nvSpPr>
        <dsp:cNvPr id="0" name=""/>
        <dsp:cNvSpPr/>
      </dsp:nvSpPr>
      <dsp:spPr>
        <a:xfrm>
          <a:off x="295926" y="5116056"/>
          <a:ext cx="538048" cy="538048"/>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82A9B31-278A-4FEB-91E1-C01ABD7D504E}">
      <dsp:nvSpPr>
        <dsp:cNvPr id="0" name=""/>
        <dsp:cNvSpPr/>
      </dsp:nvSpPr>
      <dsp:spPr>
        <a:xfrm>
          <a:off x="1129902" y="4895945"/>
          <a:ext cx="5171698" cy="9782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534" tIns="103534" rIns="103534" bIns="103534" numCol="1" spcCol="1270" anchor="ctr" anchorCtr="0">
          <a:noAutofit/>
        </a:bodyPr>
        <a:lstStyle/>
        <a:p>
          <a:pPr marL="0" lvl="0" indent="0" algn="l" defTabSz="800100">
            <a:lnSpc>
              <a:spcPct val="90000"/>
            </a:lnSpc>
            <a:spcBef>
              <a:spcPct val="0"/>
            </a:spcBef>
            <a:spcAft>
              <a:spcPct val="35000"/>
            </a:spcAft>
            <a:buNone/>
          </a:pPr>
          <a:r>
            <a:rPr lang="en-US" sz="1800" b="1" kern="1200"/>
            <a:t>Compile a list of areas or possibilities for personal or professional growth.</a:t>
          </a:r>
          <a:endParaRPr lang="en-US" sz="1800" kern="1200"/>
        </a:p>
      </dsp:txBody>
      <dsp:txXfrm>
        <a:off x="1129902" y="4895945"/>
        <a:ext cx="5171698" cy="97827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BC3346-4EB0-4B70-83D1-193075F3CAE4}">
      <dsp:nvSpPr>
        <dsp:cNvPr id="0" name=""/>
        <dsp:cNvSpPr/>
      </dsp:nvSpPr>
      <dsp:spPr>
        <a:xfrm>
          <a:off x="0" y="1954"/>
          <a:ext cx="11098925" cy="99053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51C5961-2F64-4340-9A96-A432EDB7CB22}">
      <dsp:nvSpPr>
        <dsp:cNvPr id="0" name=""/>
        <dsp:cNvSpPr/>
      </dsp:nvSpPr>
      <dsp:spPr>
        <a:xfrm>
          <a:off x="299637" y="224825"/>
          <a:ext cx="544795" cy="54479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5EADDF1-54B3-4AB7-8D20-323A28DB2201}">
      <dsp:nvSpPr>
        <dsp:cNvPr id="0" name=""/>
        <dsp:cNvSpPr/>
      </dsp:nvSpPr>
      <dsp:spPr>
        <a:xfrm>
          <a:off x="1144069" y="1954"/>
          <a:ext cx="9954855" cy="9905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4832" tIns="104832" rIns="104832" bIns="104832" numCol="1" spcCol="1270" anchor="ctr" anchorCtr="0">
          <a:noAutofit/>
        </a:bodyPr>
        <a:lstStyle/>
        <a:p>
          <a:pPr marL="0" lvl="0" indent="0" algn="l" defTabSz="755650">
            <a:lnSpc>
              <a:spcPct val="100000"/>
            </a:lnSpc>
            <a:spcBef>
              <a:spcPct val="0"/>
            </a:spcBef>
            <a:spcAft>
              <a:spcPct val="35000"/>
            </a:spcAft>
            <a:buNone/>
          </a:pPr>
          <a:r>
            <a:rPr lang="en-US" sz="1700" kern="1200" dirty="0"/>
            <a:t>Meta programmers, which are habitual ways of inputting, sorting and filtering the information found in the world around us, are a vital factor in Neuro Linguistic Programming (NLP) .</a:t>
          </a:r>
        </a:p>
      </dsp:txBody>
      <dsp:txXfrm>
        <a:off x="1144069" y="1954"/>
        <a:ext cx="9954855" cy="990536"/>
      </dsp:txXfrm>
    </dsp:sp>
    <dsp:sp modelId="{EB36A5DC-5EAC-469F-ABEA-8EB4E91AA585}">
      <dsp:nvSpPr>
        <dsp:cNvPr id="0" name=""/>
        <dsp:cNvSpPr/>
      </dsp:nvSpPr>
      <dsp:spPr>
        <a:xfrm>
          <a:off x="0" y="1240124"/>
          <a:ext cx="11098925" cy="99053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D355321-6947-4DE4-9C98-284F1E4CF9B8}">
      <dsp:nvSpPr>
        <dsp:cNvPr id="0" name=""/>
        <dsp:cNvSpPr/>
      </dsp:nvSpPr>
      <dsp:spPr>
        <a:xfrm>
          <a:off x="299637" y="1462995"/>
          <a:ext cx="544795" cy="54479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A0183B3-2F51-4595-91F3-CDCCB58A4628}">
      <dsp:nvSpPr>
        <dsp:cNvPr id="0" name=""/>
        <dsp:cNvSpPr/>
      </dsp:nvSpPr>
      <dsp:spPr>
        <a:xfrm>
          <a:off x="1144069" y="1240124"/>
          <a:ext cx="9954855" cy="9905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4832" tIns="104832" rIns="104832" bIns="104832" numCol="1" spcCol="1270" anchor="ctr" anchorCtr="0">
          <a:noAutofit/>
        </a:bodyPr>
        <a:lstStyle/>
        <a:p>
          <a:pPr marL="0" lvl="0" indent="0" algn="l" defTabSz="755650">
            <a:lnSpc>
              <a:spcPct val="100000"/>
            </a:lnSpc>
            <a:spcBef>
              <a:spcPct val="0"/>
            </a:spcBef>
            <a:spcAft>
              <a:spcPct val="35000"/>
            </a:spcAft>
            <a:buNone/>
          </a:pPr>
          <a:r>
            <a:rPr lang="en-US" sz="1700" kern="1200" dirty="0"/>
            <a:t>The Myers–Briggs Type Indicator (MBTI) is currently considered as one of the most popular and reliable methods.</a:t>
          </a:r>
        </a:p>
      </dsp:txBody>
      <dsp:txXfrm>
        <a:off x="1144069" y="1240124"/>
        <a:ext cx="9954855" cy="990536"/>
      </dsp:txXfrm>
    </dsp:sp>
    <dsp:sp modelId="{F92F4477-1D40-419C-A886-7843A39AEEEA}">
      <dsp:nvSpPr>
        <dsp:cNvPr id="0" name=""/>
        <dsp:cNvSpPr/>
      </dsp:nvSpPr>
      <dsp:spPr>
        <a:xfrm>
          <a:off x="0" y="2478295"/>
          <a:ext cx="11098925" cy="99053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4A9EF25-2D13-4128-ABAD-7DCF885F2558}">
      <dsp:nvSpPr>
        <dsp:cNvPr id="0" name=""/>
        <dsp:cNvSpPr/>
      </dsp:nvSpPr>
      <dsp:spPr>
        <a:xfrm>
          <a:off x="299637" y="2701166"/>
          <a:ext cx="544795" cy="54479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C08B380-EB37-4EC0-91CC-506263EA09C0}">
      <dsp:nvSpPr>
        <dsp:cNvPr id="0" name=""/>
        <dsp:cNvSpPr/>
      </dsp:nvSpPr>
      <dsp:spPr>
        <a:xfrm>
          <a:off x="1144069" y="2478295"/>
          <a:ext cx="9954855" cy="9905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4832" tIns="104832" rIns="104832" bIns="104832" numCol="1" spcCol="1270" anchor="ctr" anchorCtr="0">
          <a:noAutofit/>
        </a:bodyPr>
        <a:lstStyle/>
        <a:p>
          <a:pPr marL="0" lvl="0" indent="0" algn="l" defTabSz="755650">
            <a:lnSpc>
              <a:spcPct val="100000"/>
            </a:lnSpc>
            <a:spcBef>
              <a:spcPct val="0"/>
            </a:spcBef>
            <a:spcAft>
              <a:spcPct val="35000"/>
            </a:spcAft>
            <a:buNone/>
          </a:pPr>
          <a:r>
            <a:rPr lang="en-US" sz="1700" kern="1200" dirty="0"/>
            <a:t>In this project, a new machine learning method has been developed for personality type prediction based on the MBTI and in comparison, to other existing methods and the results show better accuracy and reliability.</a:t>
          </a:r>
        </a:p>
      </dsp:txBody>
      <dsp:txXfrm>
        <a:off x="1144069" y="2478295"/>
        <a:ext cx="9954855" cy="990536"/>
      </dsp:txXfrm>
    </dsp:sp>
    <dsp:sp modelId="{E0A83E89-E0E3-40FD-9CC7-E93EF4756414}">
      <dsp:nvSpPr>
        <dsp:cNvPr id="0" name=""/>
        <dsp:cNvSpPr/>
      </dsp:nvSpPr>
      <dsp:spPr>
        <a:xfrm>
          <a:off x="0" y="3716466"/>
          <a:ext cx="11098925" cy="99053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0261CD4-FC11-4CC8-83CE-001E444EAD2D}">
      <dsp:nvSpPr>
        <dsp:cNvPr id="0" name=""/>
        <dsp:cNvSpPr/>
      </dsp:nvSpPr>
      <dsp:spPr>
        <a:xfrm>
          <a:off x="299637" y="3939336"/>
          <a:ext cx="544795" cy="54479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ACAEC9B-5C0C-48EA-B774-1E19DAC2B8D8}">
      <dsp:nvSpPr>
        <dsp:cNvPr id="0" name=""/>
        <dsp:cNvSpPr/>
      </dsp:nvSpPr>
      <dsp:spPr>
        <a:xfrm>
          <a:off x="1144069" y="3716466"/>
          <a:ext cx="9954855" cy="9905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4832" tIns="104832" rIns="104832" bIns="104832" numCol="1" spcCol="1270" anchor="ctr" anchorCtr="0">
          <a:noAutofit/>
        </a:bodyPr>
        <a:lstStyle/>
        <a:p>
          <a:pPr marL="0" lvl="0" indent="0" algn="l" defTabSz="755650">
            <a:lnSpc>
              <a:spcPct val="100000"/>
            </a:lnSpc>
            <a:spcBef>
              <a:spcPct val="0"/>
            </a:spcBef>
            <a:spcAft>
              <a:spcPct val="35000"/>
            </a:spcAft>
            <a:buNone/>
          </a:pPr>
          <a:r>
            <a:rPr lang="en-US" sz="1700" kern="1200" dirty="0"/>
            <a:t>There is significant growing interest in automated personality prediction using social media among researchers in both the Natural Language Processing and Social Science fields.</a:t>
          </a:r>
        </a:p>
      </dsp:txBody>
      <dsp:txXfrm>
        <a:off x="1144069" y="3716466"/>
        <a:ext cx="9954855" cy="99053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030D1C1-449D-42C8-ABAC-AFE45F40B5F0}">
      <dsp:nvSpPr>
        <dsp:cNvPr id="0" name=""/>
        <dsp:cNvSpPr/>
      </dsp:nvSpPr>
      <dsp:spPr>
        <a:xfrm>
          <a:off x="2053244" y="429117"/>
          <a:ext cx="1164375" cy="1164375"/>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DA1E06F-3E38-48D3-A5B3-093966E3432D}">
      <dsp:nvSpPr>
        <dsp:cNvPr id="0" name=""/>
        <dsp:cNvSpPr/>
      </dsp:nvSpPr>
      <dsp:spPr>
        <a:xfrm>
          <a:off x="150228" y="1975590"/>
          <a:ext cx="4969681" cy="35013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00100">
            <a:lnSpc>
              <a:spcPct val="100000"/>
            </a:lnSpc>
            <a:spcBef>
              <a:spcPct val="0"/>
            </a:spcBef>
            <a:spcAft>
              <a:spcPct val="35000"/>
            </a:spcAft>
            <a:buNone/>
          </a:pPr>
          <a:r>
            <a:rPr lang="en-US" sz="1800" kern="1200" dirty="0"/>
            <a:t>Self-awareness is critical for efficient self-management.
Recognize the patterns in your conduct that lead to favorable outcomes.
Identify the tendencies in your behavior that lead to less desired consequences.
Connect patterns to other data points to better understand personal or professional growth prospects.</a:t>
          </a:r>
        </a:p>
      </dsp:txBody>
      <dsp:txXfrm>
        <a:off x="150228" y="1975590"/>
        <a:ext cx="4969681" cy="3501387"/>
      </dsp:txXfrm>
    </dsp:sp>
    <dsp:sp modelId="{0676940B-28A9-4399-91C6-C076C1B27C36}">
      <dsp:nvSpPr>
        <dsp:cNvPr id="0" name=""/>
        <dsp:cNvSpPr/>
      </dsp:nvSpPr>
      <dsp:spPr>
        <a:xfrm>
          <a:off x="7891356" y="684446"/>
          <a:ext cx="1164375" cy="1164375"/>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89B776B-83F3-4111-B0CF-1261F9D11E3A}">
      <dsp:nvSpPr>
        <dsp:cNvPr id="0" name=""/>
        <dsp:cNvSpPr/>
      </dsp:nvSpPr>
      <dsp:spPr>
        <a:xfrm>
          <a:off x="5469352" y="1940887"/>
          <a:ext cx="5800916" cy="24800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00100">
            <a:lnSpc>
              <a:spcPct val="100000"/>
            </a:lnSpc>
            <a:spcBef>
              <a:spcPct val="0"/>
            </a:spcBef>
            <a:spcAft>
              <a:spcPct val="35000"/>
            </a:spcAft>
            <a:buNone/>
          </a:pPr>
          <a:r>
            <a:rPr lang="en-US" sz="1800" kern="1200" dirty="0"/>
            <a:t>Attempting to predict the behavior of others
Trying to figure out what personality someone else is (ex. You must be an extravert because you are so gregarious.)</a:t>
          </a:r>
        </a:p>
        <a:p>
          <a:pPr marL="0" lvl="0" indent="0" algn="l" defTabSz="800100">
            <a:lnSpc>
              <a:spcPct val="100000"/>
            </a:lnSpc>
            <a:spcBef>
              <a:spcPct val="0"/>
            </a:spcBef>
            <a:spcAft>
              <a:spcPct val="35000"/>
            </a:spcAft>
            <a:buNone/>
          </a:pPr>
          <a:r>
            <a:rPr lang="en-US" altLang="en-US" sz="1800" kern="1200" dirty="0"/>
            <a:t>There could be some unethical uses of the MBTI, where we should not be using it for solely criterion for Hiring, Selecting, Promoting and Rewarding.</a:t>
          </a:r>
          <a:r>
            <a:rPr lang="en-US" sz="1800" kern="1200" dirty="0"/>
            <a:t>
Assuming that how a preference manifests for you is the same way it manifests for someone else.
Justification of behavior  (for example, declaring that someone "must be a P" since he is constantly late.)</a:t>
          </a:r>
        </a:p>
      </dsp:txBody>
      <dsp:txXfrm>
        <a:off x="5469352" y="1940887"/>
        <a:ext cx="5800916" cy="2480069"/>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5C20BB3-3CCB-4FE5-991B-82F6BCB48AF3}" type="datetimeFigureOut">
              <a:rPr lang="en-US" smtClean="0"/>
              <a:t>12/2/21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0746DE6-3336-457D-A091-FA20AC1C536E}" type="slidenum">
              <a:rPr lang="en-US" smtClean="0"/>
              <a:t>‹#›</a:t>
            </a:fld>
            <a:endParaRPr lang="en-US"/>
          </a:p>
        </p:txBody>
      </p:sp>
    </p:spTree>
    <p:extLst>
      <p:ext uri="{BB962C8B-B14F-4D97-AF65-F5344CB8AC3E}">
        <p14:creationId xmlns:p14="http://schemas.microsoft.com/office/powerpoint/2010/main" val="16755034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Start: Shashank : Class name  and my name</a:t>
            </a:r>
          </a:p>
          <a:p>
            <a:r>
              <a:rPr lang="en-US" dirty="0"/>
              <a:t>Janit: Name and Title</a:t>
            </a:r>
          </a:p>
        </p:txBody>
      </p:sp>
      <p:sp>
        <p:nvSpPr>
          <p:cNvPr id="4" name="Slide Number Placeholder 3"/>
          <p:cNvSpPr>
            <a:spLocks noGrp="1"/>
          </p:cNvSpPr>
          <p:nvPr>
            <p:ph type="sldNum" sz="quarter" idx="5"/>
          </p:nvPr>
        </p:nvSpPr>
        <p:spPr/>
        <p:txBody>
          <a:bodyPr/>
          <a:lstStyle/>
          <a:p>
            <a:fld id="{E0746DE6-3336-457D-A091-FA20AC1C536E}" type="slidenum">
              <a:rPr lang="en-US" smtClean="0"/>
              <a:t>1</a:t>
            </a:fld>
            <a:endParaRPr lang="en-US"/>
          </a:p>
        </p:txBody>
      </p:sp>
    </p:spTree>
    <p:extLst>
      <p:ext uri="{BB962C8B-B14F-4D97-AF65-F5344CB8AC3E}">
        <p14:creationId xmlns:p14="http://schemas.microsoft.com/office/powerpoint/2010/main" val="7702602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 Explain</a:t>
            </a:r>
          </a:p>
        </p:txBody>
      </p:sp>
      <p:sp>
        <p:nvSpPr>
          <p:cNvPr id="4" name="Slide Number Placeholder 3"/>
          <p:cNvSpPr>
            <a:spLocks noGrp="1"/>
          </p:cNvSpPr>
          <p:nvPr>
            <p:ph type="sldNum" sz="quarter" idx="5"/>
          </p:nvPr>
        </p:nvSpPr>
        <p:spPr/>
        <p:txBody>
          <a:bodyPr/>
          <a:lstStyle/>
          <a:p>
            <a:fld id="{E0746DE6-3336-457D-A091-FA20AC1C536E}" type="slidenum">
              <a:rPr lang="en-US" smtClean="0"/>
              <a:t>12</a:t>
            </a:fld>
            <a:endParaRPr lang="en-US"/>
          </a:p>
        </p:txBody>
      </p:sp>
    </p:spTree>
    <p:extLst>
      <p:ext uri="{BB962C8B-B14F-4D97-AF65-F5344CB8AC3E}">
        <p14:creationId xmlns:p14="http://schemas.microsoft.com/office/powerpoint/2010/main" val="5376862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 Explain</a:t>
            </a:r>
          </a:p>
        </p:txBody>
      </p:sp>
      <p:sp>
        <p:nvSpPr>
          <p:cNvPr id="4" name="Slide Number Placeholder 3"/>
          <p:cNvSpPr>
            <a:spLocks noGrp="1"/>
          </p:cNvSpPr>
          <p:nvPr>
            <p:ph type="sldNum" sz="quarter" idx="5"/>
          </p:nvPr>
        </p:nvSpPr>
        <p:spPr/>
        <p:txBody>
          <a:bodyPr/>
          <a:lstStyle/>
          <a:p>
            <a:fld id="{E0746DE6-3336-457D-A091-FA20AC1C536E}" type="slidenum">
              <a:rPr lang="en-US" smtClean="0"/>
              <a:t>13</a:t>
            </a:fld>
            <a:endParaRPr lang="en-US"/>
          </a:p>
        </p:txBody>
      </p:sp>
    </p:spTree>
    <p:extLst>
      <p:ext uri="{BB962C8B-B14F-4D97-AF65-F5344CB8AC3E}">
        <p14:creationId xmlns:p14="http://schemas.microsoft.com/office/powerpoint/2010/main" val="11205058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J: Explain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Start: S :: Demo part 1: </a:t>
            </a:r>
            <a:r>
              <a:rPr lang="en-US" dirty="0" err="1"/>
              <a:t>Questionare.html</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J: Part 2 with feedback</a:t>
            </a:r>
          </a:p>
        </p:txBody>
      </p:sp>
      <p:sp>
        <p:nvSpPr>
          <p:cNvPr id="4" name="Slide Number Placeholder 3"/>
          <p:cNvSpPr>
            <a:spLocks noGrp="1"/>
          </p:cNvSpPr>
          <p:nvPr>
            <p:ph type="sldNum" sz="quarter" idx="5"/>
          </p:nvPr>
        </p:nvSpPr>
        <p:spPr/>
        <p:txBody>
          <a:bodyPr/>
          <a:lstStyle/>
          <a:p>
            <a:fld id="{E0746DE6-3336-457D-A091-FA20AC1C536E}" type="slidenum">
              <a:rPr lang="en-US" smtClean="0"/>
              <a:t>14</a:t>
            </a:fld>
            <a:endParaRPr lang="en-US"/>
          </a:p>
        </p:txBody>
      </p:sp>
    </p:spTree>
    <p:extLst>
      <p:ext uri="{BB962C8B-B14F-4D97-AF65-F5344CB8AC3E}">
        <p14:creationId xmlns:p14="http://schemas.microsoft.com/office/powerpoint/2010/main" val="11615541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 Start</a:t>
            </a:r>
          </a:p>
        </p:txBody>
      </p:sp>
      <p:sp>
        <p:nvSpPr>
          <p:cNvPr id="4" name="Slide Number Placeholder 3"/>
          <p:cNvSpPr>
            <a:spLocks noGrp="1"/>
          </p:cNvSpPr>
          <p:nvPr>
            <p:ph type="sldNum" sz="quarter" idx="5"/>
          </p:nvPr>
        </p:nvSpPr>
        <p:spPr/>
        <p:txBody>
          <a:bodyPr/>
          <a:lstStyle/>
          <a:p>
            <a:fld id="{E0746DE6-3336-457D-A091-FA20AC1C536E}" type="slidenum">
              <a:rPr lang="en-US" smtClean="0"/>
              <a:t>15</a:t>
            </a:fld>
            <a:endParaRPr lang="en-US"/>
          </a:p>
        </p:txBody>
      </p:sp>
    </p:spTree>
    <p:extLst>
      <p:ext uri="{BB962C8B-B14F-4D97-AF65-F5344CB8AC3E}">
        <p14:creationId xmlns:p14="http://schemas.microsoft.com/office/powerpoint/2010/main" val="18392405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 Good</a:t>
            </a:r>
          </a:p>
          <a:p>
            <a:r>
              <a:rPr lang="en-US" dirty="0"/>
              <a:t>J: Bad</a:t>
            </a:r>
          </a:p>
          <a:p>
            <a:r>
              <a:rPr lang="en-US" dirty="0"/>
              <a:t>Act like a discussion</a:t>
            </a:r>
          </a:p>
          <a:p>
            <a:endParaRPr lang="en-US" dirty="0"/>
          </a:p>
        </p:txBody>
      </p:sp>
      <p:sp>
        <p:nvSpPr>
          <p:cNvPr id="4" name="Slide Number Placeholder 3"/>
          <p:cNvSpPr>
            <a:spLocks noGrp="1"/>
          </p:cNvSpPr>
          <p:nvPr>
            <p:ph type="sldNum" sz="quarter" idx="5"/>
          </p:nvPr>
        </p:nvSpPr>
        <p:spPr/>
        <p:txBody>
          <a:bodyPr/>
          <a:lstStyle/>
          <a:p>
            <a:fld id="{E0746DE6-3336-457D-A091-FA20AC1C536E}" type="slidenum">
              <a:rPr lang="en-US" smtClean="0"/>
              <a:t>16</a:t>
            </a:fld>
            <a:endParaRPr lang="en-US"/>
          </a:p>
        </p:txBody>
      </p:sp>
    </p:spTree>
    <p:extLst>
      <p:ext uri="{BB962C8B-B14F-4D97-AF65-F5344CB8AC3E}">
        <p14:creationId xmlns:p14="http://schemas.microsoft.com/office/powerpoint/2010/main" val="2837605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 Challenges</a:t>
            </a:r>
          </a:p>
          <a:p>
            <a:r>
              <a:rPr lang="en-US" dirty="0"/>
              <a:t>J: Future</a:t>
            </a:r>
          </a:p>
        </p:txBody>
      </p:sp>
      <p:sp>
        <p:nvSpPr>
          <p:cNvPr id="4" name="Slide Number Placeholder 3"/>
          <p:cNvSpPr>
            <a:spLocks noGrp="1"/>
          </p:cNvSpPr>
          <p:nvPr>
            <p:ph type="sldNum" sz="quarter" idx="5"/>
          </p:nvPr>
        </p:nvSpPr>
        <p:spPr/>
        <p:txBody>
          <a:bodyPr/>
          <a:lstStyle/>
          <a:p>
            <a:fld id="{E0746DE6-3336-457D-A091-FA20AC1C536E}" type="slidenum">
              <a:rPr lang="en-US" smtClean="0"/>
              <a:t>17</a:t>
            </a:fld>
            <a:endParaRPr lang="en-US"/>
          </a:p>
        </p:txBody>
      </p:sp>
    </p:spTree>
    <p:extLst>
      <p:ext uri="{BB962C8B-B14F-4D97-AF65-F5344CB8AC3E}">
        <p14:creationId xmlns:p14="http://schemas.microsoft.com/office/powerpoint/2010/main" val="4442215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0746DE6-3336-457D-A091-FA20AC1C536E}" type="slidenum">
              <a:rPr lang="en-US" smtClean="0"/>
              <a:t>18</a:t>
            </a:fld>
            <a:endParaRPr lang="en-US"/>
          </a:p>
        </p:txBody>
      </p:sp>
    </p:spTree>
    <p:extLst>
      <p:ext uri="{BB962C8B-B14F-4D97-AF65-F5344CB8AC3E}">
        <p14:creationId xmlns:p14="http://schemas.microsoft.com/office/powerpoint/2010/main" val="15887057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Janit: Agenda</a:t>
            </a:r>
          </a:p>
          <a:p>
            <a:endParaRPr lang="en-US" dirty="0"/>
          </a:p>
        </p:txBody>
      </p:sp>
      <p:sp>
        <p:nvSpPr>
          <p:cNvPr id="4" name="Slide Number Placeholder 3"/>
          <p:cNvSpPr>
            <a:spLocks noGrp="1"/>
          </p:cNvSpPr>
          <p:nvPr>
            <p:ph type="sldNum" sz="quarter" idx="5"/>
          </p:nvPr>
        </p:nvSpPr>
        <p:spPr/>
        <p:txBody>
          <a:bodyPr/>
          <a:lstStyle/>
          <a:p>
            <a:fld id="{E0746DE6-3336-457D-A091-FA20AC1C536E}" type="slidenum">
              <a:rPr lang="en-US" smtClean="0"/>
              <a:t>2</a:t>
            </a:fld>
            <a:endParaRPr lang="en-US"/>
          </a:p>
        </p:txBody>
      </p:sp>
    </p:spTree>
    <p:extLst>
      <p:ext uri="{BB962C8B-B14F-4D97-AF65-F5344CB8AC3E}">
        <p14:creationId xmlns:p14="http://schemas.microsoft.com/office/powerpoint/2010/main" val="25213292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 Problem in hand</a:t>
            </a:r>
          </a:p>
        </p:txBody>
      </p:sp>
      <p:sp>
        <p:nvSpPr>
          <p:cNvPr id="4" name="Slide Number Placeholder 3"/>
          <p:cNvSpPr>
            <a:spLocks noGrp="1"/>
          </p:cNvSpPr>
          <p:nvPr>
            <p:ph type="sldNum" sz="quarter" idx="5"/>
          </p:nvPr>
        </p:nvSpPr>
        <p:spPr/>
        <p:txBody>
          <a:bodyPr/>
          <a:lstStyle/>
          <a:p>
            <a:fld id="{E0746DE6-3336-457D-A091-FA20AC1C536E}" type="slidenum">
              <a:rPr lang="en-US" smtClean="0"/>
              <a:t>3</a:t>
            </a:fld>
            <a:endParaRPr lang="en-US"/>
          </a:p>
        </p:txBody>
      </p:sp>
    </p:spTree>
    <p:extLst>
      <p:ext uri="{BB962C8B-B14F-4D97-AF65-F5344CB8AC3E}">
        <p14:creationId xmlns:p14="http://schemas.microsoft.com/office/powerpoint/2010/main" val="11401529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 Problem what we are doing slides</a:t>
            </a:r>
          </a:p>
          <a:p>
            <a:endParaRPr lang="en-US" dirty="0"/>
          </a:p>
        </p:txBody>
      </p:sp>
      <p:sp>
        <p:nvSpPr>
          <p:cNvPr id="4" name="Slide Number Placeholder 3"/>
          <p:cNvSpPr>
            <a:spLocks noGrp="1"/>
          </p:cNvSpPr>
          <p:nvPr>
            <p:ph type="sldNum" sz="quarter" idx="5"/>
          </p:nvPr>
        </p:nvSpPr>
        <p:spPr/>
        <p:txBody>
          <a:bodyPr/>
          <a:lstStyle/>
          <a:p>
            <a:fld id="{E0746DE6-3336-457D-A091-FA20AC1C536E}" type="slidenum">
              <a:rPr lang="en-US" smtClean="0"/>
              <a:t>4</a:t>
            </a:fld>
            <a:endParaRPr lang="en-US"/>
          </a:p>
        </p:txBody>
      </p:sp>
    </p:spTree>
    <p:extLst>
      <p:ext uri="{BB962C8B-B14F-4D97-AF65-F5344CB8AC3E}">
        <p14:creationId xmlns:p14="http://schemas.microsoft.com/office/powerpoint/2010/main" val="33245036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J: Explain</a:t>
            </a:r>
          </a:p>
          <a:p>
            <a:endParaRPr lang="en-US" dirty="0"/>
          </a:p>
        </p:txBody>
      </p:sp>
      <p:sp>
        <p:nvSpPr>
          <p:cNvPr id="4" name="Slide Number Placeholder 3"/>
          <p:cNvSpPr>
            <a:spLocks noGrp="1"/>
          </p:cNvSpPr>
          <p:nvPr>
            <p:ph type="sldNum" sz="quarter" idx="5"/>
          </p:nvPr>
        </p:nvSpPr>
        <p:spPr/>
        <p:txBody>
          <a:bodyPr/>
          <a:lstStyle/>
          <a:p>
            <a:fld id="{E0746DE6-3336-457D-A091-FA20AC1C536E}" type="slidenum">
              <a:rPr lang="en-US" smtClean="0"/>
              <a:t>5</a:t>
            </a:fld>
            <a:endParaRPr lang="en-US"/>
          </a:p>
        </p:txBody>
      </p:sp>
    </p:spTree>
    <p:extLst>
      <p:ext uri="{BB962C8B-B14F-4D97-AF65-F5344CB8AC3E}">
        <p14:creationId xmlns:p14="http://schemas.microsoft.com/office/powerpoint/2010/main" val="4920459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 Motivation slides</a:t>
            </a:r>
          </a:p>
        </p:txBody>
      </p:sp>
      <p:sp>
        <p:nvSpPr>
          <p:cNvPr id="4" name="Slide Number Placeholder 3"/>
          <p:cNvSpPr>
            <a:spLocks noGrp="1"/>
          </p:cNvSpPr>
          <p:nvPr>
            <p:ph type="sldNum" sz="quarter" idx="5"/>
          </p:nvPr>
        </p:nvSpPr>
        <p:spPr/>
        <p:txBody>
          <a:bodyPr/>
          <a:lstStyle/>
          <a:p>
            <a:fld id="{E0746DE6-3336-457D-A091-FA20AC1C536E}" type="slidenum">
              <a:rPr lang="en-US" smtClean="0"/>
              <a:t>6</a:t>
            </a:fld>
            <a:endParaRPr lang="en-US"/>
          </a:p>
        </p:txBody>
      </p:sp>
    </p:spTree>
    <p:extLst>
      <p:ext uri="{BB962C8B-B14F-4D97-AF65-F5344CB8AC3E}">
        <p14:creationId xmlns:p14="http://schemas.microsoft.com/office/powerpoint/2010/main" val="34878914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 Motivation slides</a:t>
            </a:r>
          </a:p>
          <a:p>
            <a:endParaRPr lang="en-US" dirty="0"/>
          </a:p>
        </p:txBody>
      </p:sp>
      <p:sp>
        <p:nvSpPr>
          <p:cNvPr id="4" name="Slide Number Placeholder 3"/>
          <p:cNvSpPr>
            <a:spLocks noGrp="1"/>
          </p:cNvSpPr>
          <p:nvPr>
            <p:ph type="sldNum" sz="quarter" idx="5"/>
          </p:nvPr>
        </p:nvSpPr>
        <p:spPr/>
        <p:txBody>
          <a:bodyPr/>
          <a:lstStyle/>
          <a:p>
            <a:fld id="{E0746DE6-3336-457D-A091-FA20AC1C536E}" type="slidenum">
              <a:rPr lang="en-US" smtClean="0"/>
              <a:t>7</a:t>
            </a:fld>
            <a:endParaRPr lang="en-US"/>
          </a:p>
        </p:txBody>
      </p:sp>
    </p:spTree>
    <p:extLst>
      <p:ext uri="{BB962C8B-B14F-4D97-AF65-F5344CB8AC3E}">
        <p14:creationId xmlns:p14="http://schemas.microsoft.com/office/powerpoint/2010/main" val="36068761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 Explain</a:t>
            </a:r>
          </a:p>
          <a:p>
            <a:endParaRPr lang="en-US" dirty="0"/>
          </a:p>
          <a:p>
            <a:r>
              <a:rPr lang="en-US" sz="1200" b="0" i="0" kern="1200" dirty="0">
                <a:solidFill>
                  <a:schemeClr val="tx1"/>
                </a:solidFill>
                <a:effectLst/>
                <a:latin typeface="+mn-lt"/>
                <a:ea typeface="+mn-ea"/>
                <a:cs typeface="+mn-cs"/>
              </a:rPr>
              <a:t>The MBTI is the world’s most widely used and popular personality tool. It is based on Carl Jung’s psychological type theory. Many people think “type” means a particular kind of person, but Jung’s original use of the word “type” meant typical.</a:t>
            </a:r>
          </a:p>
          <a:p>
            <a:r>
              <a:rPr lang="en-US" sz="1200" b="0" i="0" kern="1200" dirty="0">
                <a:solidFill>
                  <a:schemeClr val="tx1"/>
                </a:solidFill>
                <a:effectLst/>
                <a:latin typeface="+mn-lt"/>
                <a:ea typeface="+mn-ea"/>
                <a:cs typeface="+mn-cs"/>
              </a:rPr>
              <a:t>Kathryn Briggs and daughter Isabel Briggs Myers extended and expanded Jung’s descriptions. They developed a structure of 16 types based on four opposites.</a:t>
            </a:r>
          </a:p>
          <a:p>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People use different strategies for doing different things and making decisions.</a:t>
            </a:r>
          </a:p>
          <a:p>
            <a:br>
              <a:rPr lang="en-US" dirty="0"/>
            </a:br>
            <a:endParaRPr lang="en-US" dirty="0"/>
          </a:p>
          <a:p>
            <a:r>
              <a:rPr lang="en-US" sz="1200" b="0" i="0" kern="1200" dirty="0">
                <a:solidFill>
                  <a:schemeClr val="tx1"/>
                </a:solidFill>
                <a:effectLst/>
                <a:latin typeface="+mn-lt"/>
                <a:ea typeface="+mn-ea"/>
                <a:cs typeface="+mn-cs"/>
              </a:rPr>
              <a:t>Dr Wyatt </a:t>
            </a:r>
            <a:r>
              <a:rPr lang="en-US" sz="1200" b="0" i="0" kern="1200" dirty="0" err="1">
                <a:solidFill>
                  <a:schemeClr val="tx1"/>
                </a:solidFill>
                <a:effectLst/>
                <a:latin typeface="+mn-lt"/>
                <a:ea typeface="+mn-ea"/>
                <a:cs typeface="+mn-cs"/>
              </a:rPr>
              <a:t>Woodsmall</a:t>
            </a:r>
            <a:r>
              <a:rPr lang="en-US" sz="1200" b="0" i="0" kern="1200" dirty="0">
                <a:solidFill>
                  <a:schemeClr val="tx1"/>
                </a:solidFill>
                <a:effectLst/>
                <a:latin typeface="+mn-lt"/>
                <a:ea typeface="+mn-ea"/>
                <a:cs typeface="+mn-cs"/>
              </a:rPr>
              <a:t> further developed Meta Programs for use in business and therapy. His set of Meta Programs in his 1988 publication “Metaprograms” included:</a:t>
            </a:r>
            <a:endParaRPr lang="en-US" dirty="0"/>
          </a:p>
        </p:txBody>
      </p:sp>
      <p:sp>
        <p:nvSpPr>
          <p:cNvPr id="4" name="Slide Number Placeholder 3"/>
          <p:cNvSpPr>
            <a:spLocks noGrp="1"/>
          </p:cNvSpPr>
          <p:nvPr>
            <p:ph type="sldNum" sz="quarter" idx="5"/>
          </p:nvPr>
        </p:nvSpPr>
        <p:spPr/>
        <p:txBody>
          <a:bodyPr/>
          <a:lstStyle/>
          <a:p>
            <a:fld id="{E0746DE6-3336-457D-A091-FA20AC1C536E}" type="slidenum">
              <a:rPr lang="en-US" smtClean="0"/>
              <a:t>9</a:t>
            </a:fld>
            <a:endParaRPr lang="en-US"/>
          </a:p>
        </p:txBody>
      </p:sp>
    </p:spTree>
    <p:extLst>
      <p:ext uri="{BB962C8B-B14F-4D97-AF65-F5344CB8AC3E}">
        <p14:creationId xmlns:p14="http://schemas.microsoft.com/office/powerpoint/2010/main" val="532060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J: Explain</a:t>
            </a:r>
          </a:p>
        </p:txBody>
      </p:sp>
      <p:sp>
        <p:nvSpPr>
          <p:cNvPr id="4" name="Slide Number Placeholder 3"/>
          <p:cNvSpPr>
            <a:spLocks noGrp="1"/>
          </p:cNvSpPr>
          <p:nvPr>
            <p:ph type="sldNum" sz="quarter" idx="5"/>
          </p:nvPr>
        </p:nvSpPr>
        <p:spPr/>
        <p:txBody>
          <a:bodyPr/>
          <a:lstStyle/>
          <a:p>
            <a:fld id="{E0746DE6-3336-457D-A091-FA20AC1C536E}" type="slidenum">
              <a:rPr lang="en-US" smtClean="0"/>
              <a:t>10</a:t>
            </a:fld>
            <a:endParaRPr lang="en-US"/>
          </a:p>
        </p:txBody>
      </p:sp>
    </p:spTree>
    <p:extLst>
      <p:ext uri="{BB962C8B-B14F-4D97-AF65-F5344CB8AC3E}">
        <p14:creationId xmlns:p14="http://schemas.microsoft.com/office/powerpoint/2010/main" val="38000600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0391AB-F383-4237-A071-AD1C6E9246D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F6636DA-4FDE-4B32-8CCE-37EFA3E7579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0F87932-8FF0-4DF1-A776-9A3CE37618A7}"/>
              </a:ext>
            </a:extLst>
          </p:cNvPr>
          <p:cNvSpPr>
            <a:spLocks noGrp="1"/>
          </p:cNvSpPr>
          <p:nvPr>
            <p:ph type="dt" sz="half" idx="10"/>
          </p:nvPr>
        </p:nvSpPr>
        <p:spPr/>
        <p:txBody>
          <a:bodyPr/>
          <a:lstStyle/>
          <a:p>
            <a:fld id="{5D6495F3-B757-4FAF-98AA-EDA7D1485485}" type="datetimeFigureOut">
              <a:rPr lang="en-US" smtClean="0"/>
              <a:t>12/2/21</a:t>
            </a:fld>
            <a:endParaRPr lang="en-US"/>
          </a:p>
        </p:txBody>
      </p:sp>
      <p:sp>
        <p:nvSpPr>
          <p:cNvPr id="5" name="Footer Placeholder 4">
            <a:extLst>
              <a:ext uri="{FF2B5EF4-FFF2-40B4-BE49-F238E27FC236}">
                <a16:creationId xmlns:a16="http://schemas.microsoft.com/office/drawing/2014/main" id="{5F38FAB8-C9F1-4DBB-B355-D8DEE37065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24490E3-D8E8-4766-9104-14009BF5636F}"/>
              </a:ext>
            </a:extLst>
          </p:cNvPr>
          <p:cNvSpPr>
            <a:spLocks noGrp="1"/>
          </p:cNvSpPr>
          <p:nvPr>
            <p:ph type="sldNum" sz="quarter" idx="12"/>
          </p:nvPr>
        </p:nvSpPr>
        <p:spPr/>
        <p:txBody>
          <a:bodyPr/>
          <a:lstStyle/>
          <a:p>
            <a:fld id="{EE1939C1-24D7-49E9-A58A-7960365209F5}" type="slidenum">
              <a:rPr lang="en-US" smtClean="0"/>
              <a:t>‹#›</a:t>
            </a:fld>
            <a:endParaRPr lang="en-US"/>
          </a:p>
        </p:txBody>
      </p:sp>
    </p:spTree>
    <p:extLst>
      <p:ext uri="{BB962C8B-B14F-4D97-AF65-F5344CB8AC3E}">
        <p14:creationId xmlns:p14="http://schemas.microsoft.com/office/powerpoint/2010/main" val="34569019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B8678-553E-4A5B-8CFE-5DB358BDF35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43AF303-1F73-4575-83E6-561589F1632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436EC56-7DCF-400D-A871-C26291EB10AD}"/>
              </a:ext>
            </a:extLst>
          </p:cNvPr>
          <p:cNvSpPr>
            <a:spLocks noGrp="1"/>
          </p:cNvSpPr>
          <p:nvPr>
            <p:ph type="dt" sz="half" idx="10"/>
          </p:nvPr>
        </p:nvSpPr>
        <p:spPr/>
        <p:txBody>
          <a:bodyPr/>
          <a:lstStyle/>
          <a:p>
            <a:fld id="{5D6495F3-B757-4FAF-98AA-EDA7D1485485}" type="datetimeFigureOut">
              <a:rPr lang="en-US" smtClean="0"/>
              <a:t>12/2/21</a:t>
            </a:fld>
            <a:endParaRPr lang="en-US"/>
          </a:p>
        </p:txBody>
      </p:sp>
      <p:sp>
        <p:nvSpPr>
          <p:cNvPr id="5" name="Footer Placeholder 4">
            <a:extLst>
              <a:ext uri="{FF2B5EF4-FFF2-40B4-BE49-F238E27FC236}">
                <a16:creationId xmlns:a16="http://schemas.microsoft.com/office/drawing/2014/main" id="{17FFAC5B-7C77-4F8C-ADB0-8D208A2EB30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D2F48AF-AB8F-4DD2-BC77-7E2F42AD3B87}"/>
              </a:ext>
            </a:extLst>
          </p:cNvPr>
          <p:cNvSpPr>
            <a:spLocks noGrp="1"/>
          </p:cNvSpPr>
          <p:nvPr>
            <p:ph type="sldNum" sz="quarter" idx="12"/>
          </p:nvPr>
        </p:nvSpPr>
        <p:spPr/>
        <p:txBody>
          <a:bodyPr/>
          <a:lstStyle/>
          <a:p>
            <a:fld id="{EE1939C1-24D7-49E9-A58A-7960365209F5}" type="slidenum">
              <a:rPr lang="en-US" smtClean="0"/>
              <a:t>‹#›</a:t>
            </a:fld>
            <a:endParaRPr lang="en-US"/>
          </a:p>
        </p:txBody>
      </p:sp>
    </p:spTree>
    <p:extLst>
      <p:ext uri="{BB962C8B-B14F-4D97-AF65-F5344CB8AC3E}">
        <p14:creationId xmlns:p14="http://schemas.microsoft.com/office/powerpoint/2010/main" val="31873178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20ED820-BFE6-41B5-8064-984037A999A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CA27FEA-5359-474A-B4F8-FF510DD7489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14DD33D-563C-4B8C-B8C1-625FF5C5B85D}"/>
              </a:ext>
            </a:extLst>
          </p:cNvPr>
          <p:cNvSpPr>
            <a:spLocks noGrp="1"/>
          </p:cNvSpPr>
          <p:nvPr>
            <p:ph type="dt" sz="half" idx="10"/>
          </p:nvPr>
        </p:nvSpPr>
        <p:spPr/>
        <p:txBody>
          <a:bodyPr/>
          <a:lstStyle/>
          <a:p>
            <a:fld id="{5D6495F3-B757-4FAF-98AA-EDA7D1485485}" type="datetimeFigureOut">
              <a:rPr lang="en-US" smtClean="0"/>
              <a:t>12/2/21</a:t>
            </a:fld>
            <a:endParaRPr lang="en-US"/>
          </a:p>
        </p:txBody>
      </p:sp>
      <p:sp>
        <p:nvSpPr>
          <p:cNvPr id="5" name="Footer Placeholder 4">
            <a:extLst>
              <a:ext uri="{FF2B5EF4-FFF2-40B4-BE49-F238E27FC236}">
                <a16:creationId xmlns:a16="http://schemas.microsoft.com/office/drawing/2014/main" id="{40471877-89FD-46BE-832F-C5660A5567D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6E675F-CC4D-48CF-90C8-53829EE08B8C}"/>
              </a:ext>
            </a:extLst>
          </p:cNvPr>
          <p:cNvSpPr>
            <a:spLocks noGrp="1"/>
          </p:cNvSpPr>
          <p:nvPr>
            <p:ph type="sldNum" sz="quarter" idx="12"/>
          </p:nvPr>
        </p:nvSpPr>
        <p:spPr/>
        <p:txBody>
          <a:bodyPr/>
          <a:lstStyle/>
          <a:p>
            <a:fld id="{EE1939C1-24D7-49E9-A58A-7960365209F5}" type="slidenum">
              <a:rPr lang="en-US" smtClean="0"/>
              <a:t>‹#›</a:t>
            </a:fld>
            <a:endParaRPr lang="en-US"/>
          </a:p>
        </p:txBody>
      </p:sp>
    </p:spTree>
    <p:extLst>
      <p:ext uri="{BB962C8B-B14F-4D97-AF65-F5344CB8AC3E}">
        <p14:creationId xmlns:p14="http://schemas.microsoft.com/office/powerpoint/2010/main" val="24546216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CBC967-18DB-4664-9B4D-06177FB946B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ADF7174-64B4-4D8F-BF44-3DD1F66CAD0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5CD83D3-86C4-482F-A2DC-B4C55DBF3F7A}"/>
              </a:ext>
            </a:extLst>
          </p:cNvPr>
          <p:cNvSpPr>
            <a:spLocks noGrp="1"/>
          </p:cNvSpPr>
          <p:nvPr>
            <p:ph type="dt" sz="half" idx="10"/>
          </p:nvPr>
        </p:nvSpPr>
        <p:spPr/>
        <p:txBody>
          <a:bodyPr/>
          <a:lstStyle/>
          <a:p>
            <a:fld id="{5D6495F3-B757-4FAF-98AA-EDA7D1485485}" type="datetimeFigureOut">
              <a:rPr lang="en-US" smtClean="0"/>
              <a:t>12/2/21</a:t>
            </a:fld>
            <a:endParaRPr lang="en-US"/>
          </a:p>
        </p:txBody>
      </p:sp>
      <p:sp>
        <p:nvSpPr>
          <p:cNvPr id="5" name="Footer Placeholder 4">
            <a:extLst>
              <a:ext uri="{FF2B5EF4-FFF2-40B4-BE49-F238E27FC236}">
                <a16:creationId xmlns:a16="http://schemas.microsoft.com/office/drawing/2014/main" id="{DCF05BE2-6C23-4CB4-A63E-457E635BF26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C097965-24FE-4C07-BE16-69AE439950EF}"/>
              </a:ext>
            </a:extLst>
          </p:cNvPr>
          <p:cNvSpPr>
            <a:spLocks noGrp="1"/>
          </p:cNvSpPr>
          <p:nvPr>
            <p:ph type="sldNum" sz="quarter" idx="12"/>
          </p:nvPr>
        </p:nvSpPr>
        <p:spPr/>
        <p:txBody>
          <a:bodyPr/>
          <a:lstStyle/>
          <a:p>
            <a:fld id="{EE1939C1-24D7-49E9-A58A-7960365209F5}" type="slidenum">
              <a:rPr lang="en-US" smtClean="0"/>
              <a:t>‹#›</a:t>
            </a:fld>
            <a:endParaRPr lang="en-US"/>
          </a:p>
        </p:txBody>
      </p:sp>
    </p:spTree>
    <p:extLst>
      <p:ext uri="{BB962C8B-B14F-4D97-AF65-F5344CB8AC3E}">
        <p14:creationId xmlns:p14="http://schemas.microsoft.com/office/powerpoint/2010/main" val="12757682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33394D-04EF-440C-B08B-114464B315C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BEBE3F6-F021-4D6B-8B0D-EF74D7461F9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196233C-6806-4593-91C0-CF4ECD84A601}"/>
              </a:ext>
            </a:extLst>
          </p:cNvPr>
          <p:cNvSpPr>
            <a:spLocks noGrp="1"/>
          </p:cNvSpPr>
          <p:nvPr>
            <p:ph type="dt" sz="half" idx="10"/>
          </p:nvPr>
        </p:nvSpPr>
        <p:spPr/>
        <p:txBody>
          <a:bodyPr/>
          <a:lstStyle/>
          <a:p>
            <a:fld id="{5D6495F3-B757-4FAF-98AA-EDA7D1485485}" type="datetimeFigureOut">
              <a:rPr lang="en-US" smtClean="0"/>
              <a:t>12/2/21</a:t>
            </a:fld>
            <a:endParaRPr lang="en-US"/>
          </a:p>
        </p:txBody>
      </p:sp>
      <p:sp>
        <p:nvSpPr>
          <p:cNvPr id="5" name="Footer Placeholder 4">
            <a:extLst>
              <a:ext uri="{FF2B5EF4-FFF2-40B4-BE49-F238E27FC236}">
                <a16:creationId xmlns:a16="http://schemas.microsoft.com/office/drawing/2014/main" id="{963A761E-2D3A-4397-A82C-2F3B981DE0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8297E71-B59F-4260-B01B-2B7CEB0896BD}"/>
              </a:ext>
            </a:extLst>
          </p:cNvPr>
          <p:cNvSpPr>
            <a:spLocks noGrp="1"/>
          </p:cNvSpPr>
          <p:nvPr>
            <p:ph type="sldNum" sz="quarter" idx="12"/>
          </p:nvPr>
        </p:nvSpPr>
        <p:spPr/>
        <p:txBody>
          <a:bodyPr/>
          <a:lstStyle/>
          <a:p>
            <a:fld id="{EE1939C1-24D7-49E9-A58A-7960365209F5}" type="slidenum">
              <a:rPr lang="en-US" smtClean="0"/>
              <a:t>‹#›</a:t>
            </a:fld>
            <a:endParaRPr lang="en-US"/>
          </a:p>
        </p:txBody>
      </p:sp>
    </p:spTree>
    <p:extLst>
      <p:ext uri="{BB962C8B-B14F-4D97-AF65-F5344CB8AC3E}">
        <p14:creationId xmlns:p14="http://schemas.microsoft.com/office/powerpoint/2010/main" val="16393263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94DFCB-DD40-4637-9CAB-2BAF24231C7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394065F-4B44-4622-98EE-166F936489F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7AF1249-B890-4466-9E24-84A24907008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50FA9B4-D282-452F-B78A-FF5873ACF45A}"/>
              </a:ext>
            </a:extLst>
          </p:cNvPr>
          <p:cNvSpPr>
            <a:spLocks noGrp="1"/>
          </p:cNvSpPr>
          <p:nvPr>
            <p:ph type="dt" sz="half" idx="10"/>
          </p:nvPr>
        </p:nvSpPr>
        <p:spPr/>
        <p:txBody>
          <a:bodyPr/>
          <a:lstStyle/>
          <a:p>
            <a:fld id="{5D6495F3-B757-4FAF-98AA-EDA7D1485485}" type="datetimeFigureOut">
              <a:rPr lang="en-US" smtClean="0"/>
              <a:t>12/2/21</a:t>
            </a:fld>
            <a:endParaRPr lang="en-US"/>
          </a:p>
        </p:txBody>
      </p:sp>
      <p:sp>
        <p:nvSpPr>
          <p:cNvPr id="6" name="Footer Placeholder 5">
            <a:extLst>
              <a:ext uri="{FF2B5EF4-FFF2-40B4-BE49-F238E27FC236}">
                <a16:creationId xmlns:a16="http://schemas.microsoft.com/office/drawing/2014/main" id="{6E9B0F13-A139-4B66-9544-16480800F68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B8791D0-EC30-4D8C-8764-475D8DB34F19}"/>
              </a:ext>
            </a:extLst>
          </p:cNvPr>
          <p:cNvSpPr>
            <a:spLocks noGrp="1"/>
          </p:cNvSpPr>
          <p:nvPr>
            <p:ph type="sldNum" sz="quarter" idx="12"/>
          </p:nvPr>
        </p:nvSpPr>
        <p:spPr/>
        <p:txBody>
          <a:bodyPr/>
          <a:lstStyle/>
          <a:p>
            <a:fld id="{EE1939C1-24D7-49E9-A58A-7960365209F5}" type="slidenum">
              <a:rPr lang="en-US" smtClean="0"/>
              <a:t>‹#›</a:t>
            </a:fld>
            <a:endParaRPr lang="en-US"/>
          </a:p>
        </p:txBody>
      </p:sp>
    </p:spTree>
    <p:extLst>
      <p:ext uri="{BB962C8B-B14F-4D97-AF65-F5344CB8AC3E}">
        <p14:creationId xmlns:p14="http://schemas.microsoft.com/office/powerpoint/2010/main" val="10815023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3AA7D-15D2-4D5F-B1C4-501073416DE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5E80A0E-25B9-4E8E-8B0D-201E1C56409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189B111-0CA0-47CD-9F0B-DBCBA3AE3C2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EF0E02D-3176-4B85-ACB6-721F2682742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C7D9317-BBE1-4F36-82FE-E348F6F18A9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837DDCB-69F8-49FA-A111-C8AB271389E7}"/>
              </a:ext>
            </a:extLst>
          </p:cNvPr>
          <p:cNvSpPr>
            <a:spLocks noGrp="1"/>
          </p:cNvSpPr>
          <p:nvPr>
            <p:ph type="dt" sz="half" idx="10"/>
          </p:nvPr>
        </p:nvSpPr>
        <p:spPr/>
        <p:txBody>
          <a:bodyPr/>
          <a:lstStyle/>
          <a:p>
            <a:fld id="{5D6495F3-B757-4FAF-98AA-EDA7D1485485}" type="datetimeFigureOut">
              <a:rPr lang="en-US" smtClean="0"/>
              <a:t>12/2/21</a:t>
            </a:fld>
            <a:endParaRPr lang="en-US"/>
          </a:p>
        </p:txBody>
      </p:sp>
      <p:sp>
        <p:nvSpPr>
          <p:cNvPr id="8" name="Footer Placeholder 7">
            <a:extLst>
              <a:ext uri="{FF2B5EF4-FFF2-40B4-BE49-F238E27FC236}">
                <a16:creationId xmlns:a16="http://schemas.microsoft.com/office/drawing/2014/main" id="{4A18B0CD-1F68-412E-9232-F267114CA75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29B21FC-12CC-472D-BC38-EF413158CC5D}"/>
              </a:ext>
            </a:extLst>
          </p:cNvPr>
          <p:cNvSpPr>
            <a:spLocks noGrp="1"/>
          </p:cNvSpPr>
          <p:nvPr>
            <p:ph type="sldNum" sz="quarter" idx="12"/>
          </p:nvPr>
        </p:nvSpPr>
        <p:spPr/>
        <p:txBody>
          <a:bodyPr/>
          <a:lstStyle/>
          <a:p>
            <a:fld id="{EE1939C1-24D7-49E9-A58A-7960365209F5}" type="slidenum">
              <a:rPr lang="en-US" smtClean="0"/>
              <a:t>‹#›</a:t>
            </a:fld>
            <a:endParaRPr lang="en-US"/>
          </a:p>
        </p:txBody>
      </p:sp>
    </p:spTree>
    <p:extLst>
      <p:ext uri="{BB962C8B-B14F-4D97-AF65-F5344CB8AC3E}">
        <p14:creationId xmlns:p14="http://schemas.microsoft.com/office/powerpoint/2010/main" val="18941432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0F51AB-8384-4E67-914C-B39484AD233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0909660-3861-4545-BF68-9ED039B5D0F0}"/>
              </a:ext>
            </a:extLst>
          </p:cNvPr>
          <p:cNvSpPr>
            <a:spLocks noGrp="1"/>
          </p:cNvSpPr>
          <p:nvPr>
            <p:ph type="dt" sz="half" idx="10"/>
          </p:nvPr>
        </p:nvSpPr>
        <p:spPr/>
        <p:txBody>
          <a:bodyPr/>
          <a:lstStyle/>
          <a:p>
            <a:fld id="{5D6495F3-B757-4FAF-98AA-EDA7D1485485}" type="datetimeFigureOut">
              <a:rPr lang="en-US" smtClean="0"/>
              <a:t>12/2/21</a:t>
            </a:fld>
            <a:endParaRPr lang="en-US"/>
          </a:p>
        </p:txBody>
      </p:sp>
      <p:sp>
        <p:nvSpPr>
          <p:cNvPr id="4" name="Footer Placeholder 3">
            <a:extLst>
              <a:ext uri="{FF2B5EF4-FFF2-40B4-BE49-F238E27FC236}">
                <a16:creationId xmlns:a16="http://schemas.microsoft.com/office/drawing/2014/main" id="{FDDD5392-AC3A-4EAF-ADE6-B6CF4B50ACA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5679880-BF48-4F4D-B8B3-4E99FC415FF9}"/>
              </a:ext>
            </a:extLst>
          </p:cNvPr>
          <p:cNvSpPr>
            <a:spLocks noGrp="1"/>
          </p:cNvSpPr>
          <p:nvPr>
            <p:ph type="sldNum" sz="quarter" idx="12"/>
          </p:nvPr>
        </p:nvSpPr>
        <p:spPr/>
        <p:txBody>
          <a:bodyPr/>
          <a:lstStyle/>
          <a:p>
            <a:fld id="{EE1939C1-24D7-49E9-A58A-7960365209F5}" type="slidenum">
              <a:rPr lang="en-US" smtClean="0"/>
              <a:t>‹#›</a:t>
            </a:fld>
            <a:endParaRPr lang="en-US"/>
          </a:p>
        </p:txBody>
      </p:sp>
    </p:spTree>
    <p:extLst>
      <p:ext uri="{BB962C8B-B14F-4D97-AF65-F5344CB8AC3E}">
        <p14:creationId xmlns:p14="http://schemas.microsoft.com/office/powerpoint/2010/main" val="13514890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7F98E25-CF37-4F73-9E22-210238167867}"/>
              </a:ext>
            </a:extLst>
          </p:cNvPr>
          <p:cNvSpPr>
            <a:spLocks noGrp="1"/>
          </p:cNvSpPr>
          <p:nvPr>
            <p:ph type="dt" sz="half" idx="10"/>
          </p:nvPr>
        </p:nvSpPr>
        <p:spPr/>
        <p:txBody>
          <a:bodyPr/>
          <a:lstStyle/>
          <a:p>
            <a:fld id="{5D6495F3-B757-4FAF-98AA-EDA7D1485485}" type="datetimeFigureOut">
              <a:rPr lang="en-US" smtClean="0"/>
              <a:t>12/2/21</a:t>
            </a:fld>
            <a:endParaRPr lang="en-US"/>
          </a:p>
        </p:txBody>
      </p:sp>
      <p:sp>
        <p:nvSpPr>
          <p:cNvPr id="3" name="Footer Placeholder 2">
            <a:extLst>
              <a:ext uri="{FF2B5EF4-FFF2-40B4-BE49-F238E27FC236}">
                <a16:creationId xmlns:a16="http://schemas.microsoft.com/office/drawing/2014/main" id="{89D7A0E1-38AB-4FDA-8EC1-2D7617909C1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8A8E424-5A91-4557-9ADF-4A9422A0690D}"/>
              </a:ext>
            </a:extLst>
          </p:cNvPr>
          <p:cNvSpPr>
            <a:spLocks noGrp="1"/>
          </p:cNvSpPr>
          <p:nvPr>
            <p:ph type="sldNum" sz="quarter" idx="12"/>
          </p:nvPr>
        </p:nvSpPr>
        <p:spPr/>
        <p:txBody>
          <a:bodyPr/>
          <a:lstStyle/>
          <a:p>
            <a:fld id="{EE1939C1-24D7-49E9-A58A-7960365209F5}" type="slidenum">
              <a:rPr lang="en-US" smtClean="0"/>
              <a:t>‹#›</a:t>
            </a:fld>
            <a:endParaRPr lang="en-US"/>
          </a:p>
        </p:txBody>
      </p:sp>
    </p:spTree>
    <p:extLst>
      <p:ext uri="{BB962C8B-B14F-4D97-AF65-F5344CB8AC3E}">
        <p14:creationId xmlns:p14="http://schemas.microsoft.com/office/powerpoint/2010/main" val="4978027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6BB935-0427-44CC-A384-333EAD83175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CB9DCF6-55CF-43EE-B135-BFC4B4D403C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337538E-A112-4E8F-A445-1A06B0C3530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530D413-9505-4ED8-BFF1-5141BE9EE3C4}"/>
              </a:ext>
            </a:extLst>
          </p:cNvPr>
          <p:cNvSpPr>
            <a:spLocks noGrp="1"/>
          </p:cNvSpPr>
          <p:nvPr>
            <p:ph type="dt" sz="half" idx="10"/>
          </p:nvPr>
        </p:nvSpPr>
        <p:spPr/>
        <p:txBody>
          <a:bodyPr/>
          <a:lstStyle/>
          <a:p>
            <a:fld id="{5D6495F3-B757-4FAF-98AA-EDA7D1485485}" type="datetimeFigureOut">
              <a:rPr lang="en-US" smtClean="0"/>
              <a:t>12/2/21</a:t>
            </a:fld>
            <a:endParaRPr lang="en-US"/>
          </a:p>
        </p:txBody>
      </p:sp>
      <p:sp>
        <p:nvSpPr>
          <p:cNvPr id="6" name="Footer Placeholder 5">
            <a:extLst>
              <a:ext uri="{FF2B5EF4-FFF2-40B4-BE49-F238E27FC236}">
                <a16:creationId xmlns:a16="http://schemas.microsoft.com/office/drawing/2014/main" id="{F60815B0-4528-4FA2-8472-8F19C0F165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5C9FCEF-4406-4552-BFE4-6DA3761357F2}"/>
              </a:ext>
            </a:extLst>
          </p:cNvPr>
          <p:cNvSpPr>
            <a:spLocks noGrp="1"/>
          </p:cNvSpPr>
          <p:nvPr>
            <p:ph type="sldNum" sz="quarter" idx="12"/>
          </p:nvPr>
        </p:nvSpPr>
        <p:spPr/>
        <p:txBody>
          <a:bodyPr/>
          <a:lstStyle/>
          <a:p>
            <a:fld id="{EE1939C1-24D7-49E9-A58A-7960365209F5}" type="slidenum">
              <a:rPr lang="en-US" smtClean="0"/>
              <a:t>‹#›</a:t>
            </a:fld>
            <a:endParaRPr lang="en-US"/>
          </a:p>
        </p:txBody>
      </p:sp>
    </p:spTree>
    <p:extLst>
      <p:ext uri="{BB962C8B-B14F-4D97-AF65-F5344CB8AC3E}">
        <p14:creationId xmlns:p14="http://schemas.microsoft.com/office/powerpoint/2010/main" val="37540635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CE22C-69D4-49EC-8858-787B3C67B0D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46A4341-3C0B-4025-AE17-8F0F8FABF5D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DEF5FF01-E0B6-419C-ABCC-70844E4EACB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2501218-FFD7-4F25-B220-F5DE5F70693C}"/>
              </a:ext>
            </a:extLst>
          </p:cNvPr>
          <p:cNvSpPr>
            <a:spLocks noGrp="1"/>
          </p:cNvSpPr>
          <p:nvPr>
            <p:ph type="dt" sz="half" idx="10"/>
          </p:nvPr>
        </p:nvSpPr>
        <p:spPr/>
        <p:txBody>
          <a:bodyPr/>
          <a:lstStyle/>
          <a:p>
            <a:fld id="{5D6495F3-B757-4FAF-98AA-EDA7D1485485}" type="datetimeFigureOut">
              <a:rPr lang="en-US" smtClean="0"/>
              <a:t>12/2/21</a:t>
            </a:fld>
            <a:endParaRPr lang="en-US"/>
          </a:p>
        </p:txBody>
      </p:sp>
      <p:sp>
        <p:nvSpPr>
          <p:cNvPr id="6" name="Footer Placeholder 5">
            <a:extLst>
              <a:ext uri="{FF2B5EF4-FFF2-40B4-BE49-F238E27FC236}">
                <a16:creationId xmlns:a16="http://schemas.microsoft.com/office/drawing/2014/main" id="{9687CBFB-34A6-49D8-A1D2-45DF38876EE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C2726A4-D33A-486A-B120-648AF3D8BA76}"/>
              </a:ext>
            </a:extLst>
          </p:cNvPr>
          <p:cNvSpPr>
            <a:spLocks noGrp="1"/>
          </p:cNvSpPr>
          <p:nvPr>
            <p:ph type="sldNum" sz="quarter" idx="12"/>
          </p:nvPr>
        </p:nvSpPr>
        <p:spPr/>
        <p:txBody>
          <a:bodyPr/>
          <a:lstStyle/>
          <a:p>
            <a:fld id="{EE1939C1-24D7-49E9-A58A-7960365209F5}" type="slidenum">
              <a:rPr lang="en-US" smtClean="0"/>
              <a:t>‹#›</a:t>
            </a:fld>
            <a:endParaRPr lang="en-US"/>
          </a:p>
        </p:txBody>
      </p:sp>
    </p:spTree>
    <p:extLst>
      <p:ext uri="{BB962C8B-B14F-4D97-AF65-F5344CB8AC3E}">
        <p14:creationId xmlns:p14="http://schemas.microsoft.com/office/powerpoint/2010/main" val="26447433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C07C8C3-4165-4353-ABF2-492454AF91E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89AA46A-3C66-4E4A-9907-225E50ABB7A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7F8214-A11A-4309-9D51-44F35987D1B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D6495F3-B757-4FAF-98AA-EDA7D1485485}" type="datetimeFigureOut">
              <a:rPr lang="en-US" smtClean="0"/>
              <a:t>12/2/21</a:t>
            </a:fld>
            <a:endParaRPr lang="en-US"/>
          </a:p>
        </p:txBody>
      </p:sp>
      <p:sp>
        <p:nvSpPr>
          <p:cNvPr id="5" name="Footer Placeholder 4">
            <a:extLst>
              <a:ext uri="{FF2B5EF4-FFF2-40B4-BE49-F238E27FC236}">
                <a16:creationId xmlns:a16="http://schemas.microsoft.com/office/drawing/2014/main" id="{D6A334EB-8260-4F13-9553-5A8593D9DC6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0C1EF96-E028-4E68-864E-9B77CF9F25E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E1939C1-24D7-49E9-A58A-7960365209F5}" type="slidenum">
              <a:rPr lang="en-US" smtClean="0"/>
              <a:t>‹#›</a:t>
            </a:fld>
            <a:endParaRPr lang="en-US"/>
          </a:p>
        </p:txBody>
      </p:sp>
    </p:spTree>
    <p:extLst>
      <p:ext uri="{BB962C8B-B14F-4D97-AF65-F5344CB8AC3E}">
        <p14:creationId xmlns:p14="http://schemas.microsoft.com/office/powerpoint/2010/main" val="152373046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eg"/><Relationship Id="rId1" Type="http://schemas.openxmlformats.org/officeDocument/2006/relationships/slideLayout" Target="../slideLayouts/slideLayout2.xml"/><Relationship Id="rId5" Type="http://schemas.openxmlformats.org/officeDocument/2006/relationships/image" Target="../media/image30.png"/><Relationship Id="rId4" Type="http://schemas.microsoft.com/office/2007/relationships/hdphoto" Target="../media/hdphoto2.wdp"/></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diagramQuickStyle" Target="../diagrams/quickStyle3.xml"/><Relationship Id="rId3" Type="http://schemas.openxmlformats.org/officeDocument/2006/relationships/image" Target="../media/image34.png"/><Relationship Id="rId7" Type="http://schemas.openxmlformats.org/officeDocument/2006/relationships/diagramLayout" Target="../diagrams/layout3.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diagramData" Target="../diagrams/data3.xml"/><Relationship Id="rId5" Type="http://schemas.openxmlformats.org/officeDocument/2006/relationships/hyperlink" Target="https://www.inc.com/geoffrey-james/the-10-dumbest-boss-emails-of-all-time.html" TargetMode="External"/><Relationship Id="rId10" Type="http://schemas.microsoft.com/office/2007/relationships/diagramDrawing" Target="../diagrams/drawing3.xml"/><Relationship Id="rId4" Type="http://schemas.microsoft.com/office/2007/relationships/hdphoto" Target="../media/hdphoto3.wdp"/><Relationship Id="rId9" Type="http://schemas.openxmlformats.org/officeDocument/2006/relationships/diagramColors" Target="../diagrams/colors3.xml"/></Relationships>
</file>

<file path=ppt/slides/_rels/slide17.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40.jpeg"/></Relationships>
</file>

<file path=ppt/slides/_rels/slide1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42.sv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hyperlink" Target="https://careerassessmentsite.com/tests/myers-briggs-tests/about-the-myers-briggs-type-indicator/" TargetMode="External"/><Relationship Id="rId3" Type="http://schemas.openxmlformats.org/officeDocument/2006/relationships/image" Target="../media/image2.jpeg"/><Relationship Id="rId7"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hyperlink" Target="https://www.marketing91.com/confusion-marketing/" TargetMode="External"/><Relationship Id="rId5" Type="http://schemas.openxmlformats.org/officeDocument/2006/relationships/image" Target="../media/image3.jpg"/><Relationship Id="rId4" Type="http://schemas.openxmlformats.org/officeDocument/2006/relationships/hyperlink" Target="http://www.duperrin.com/english/2018/03/21/hr-and-productivity-business/" TargetMode="External"/><Relationship Id="rId9" Type="http://schemas.openxmlformats.org/officeDocument/2006/relationships/hyperlink" Target="https://creativecommons.org/licenses/by-nc-sa/3.0/"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hyperlink" Target="https://creativecommons.org/licenses/by-sa/3.0/" TargetMode="External"/><Relationship Id="rId4" Type="http://schemas.openxmlformats.org/officeDocument/2006/relationships/hyperlink" Target="https://commons.wikimedia.org/wiki/File:MyersBriggsTypes.png" TargetMode="Externa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6.jpeg"/><Relationship Id="rId7" Type="http://schemas.openxmlformats.org/officeDocument/2006/relationships/hyperlink" Target="https://www.slideshare.net/niharika_t/neuro-linguistic-programming-26799349/10"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27.png"/><Relationship Id="rId4" Type="http://schemas.openxmlformats.org/officeDocument/2006/relationships/hyperlink" Target="http://www.healthtipsever.com/neuro-linguistic-programming-understand-yourself-in-a-better-way/"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6" name="Rectangle 55">
            <a:extLst>
              <a:ext uri="{FF2B5EF4-FFF2-40B4-BE49-F238E27FC236}">
                <a16:creationId xmlns:a16="http://schemas.microsoft.com/office/drawing/2014/main" id="{06DA9DF9-31F7-4056-B42E-878CC9241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643468" y="643467"/>
            <a:ext cx="4620584" cy="4567137"/>
          </a:xfrm>
        </p:spPr>
        <p:txBody>
          <a:bodyPr>
            <a:normAutofit/>
          </a:bodyPr>
          <a:lstStyle/>
          <a:p>
            <a:pPr algn="l"/>
            <a:r>
              <a:rPr lang="en-US" sz="4400" dirty="0"/>
              <a:t>MYERS–BRIGGS TYPE INDICATOR (MBTI) CLASSIFICATION USING TEXT DATA</a:t>
            </a:r>
          </a:p>
        </p:txBody>
      </p:sp>
      <p:sp>
        <p:nvSpPr>
          <p:cNvPr id="3" name="Content Placeholder 2"/>
          <p:cNvSpPr>
            <a:spLocks noGrp="1"/>
          </p:cNvSpPr>
          <p:nvPr>
            <p:ph type="subTitle" idx="1"/>
          </p:nvPr>
        </p:nvSpPr>
        <p:spPr>
          <a:xfrm>
            <a:off x="643467" y="5277684"/>
            <a:ext cx="4620584" cy="775494"/>
          </a:xfrm>
        </p:spPr>
        <p:txBody>
          <a:bodyPr>
            <a:normAutofit/>
          </a:bodyPr>
          <a:lstStyle/>
          <a:p>
            <a:pPr algn="l"/>
            <a:r>
              <a:rPr lang="en-US" sz="1600" dirty="0"/>
              <a:t>Date: 2</a:t>
            </a:r>
            <a:r>
              <a:rPr lang="en-US" sz="1600" baseline="30000" dirty="0"/>
              <a:t>nd</a:t>
            </a:r>
            <a:r>
              <a:rPr lang="en-US" sz="1600" dirty="0"/>
              <a:t> December 2021</a:t>
            </a:r>
          </a:p>
          <a:p>
            <a:pPr algn="l"/>
            <a:r>
              <a:rPr lang="en-US" sz="1600" dirty="0"/>
              <a:t>By: Janit Bidhan, </a:t>
            </a:r>
            <a:r>
              <a:rPr lang="en-US" sz="1600" dirty="0" err="1"/>
              <a:t>Sashank</a:t>
            </a:r>
            <a:r>
              <a:rPr lang="en-US" sz="1600" dirty="0"/>
              <a:t> </a:t>
            </a:r>
            <a:r>
              <a:rPr lang="en-US" sz="1600" dirty="0" err="1"/>
              <a:t>Kakaraparty</a:t>
            </a:r>
            <a:endParaRPr lang="en-US" sz="1600" dirty="0"/>
          </a:p>
        </p:txBody>
      </p:sp>
      <p:pic>
        <p:nvPicPr>
          <p:cNvPr id="33" name="Picture 32" descr="Solo journey">
            <a:extLst>
              <a:ext uri="{FF2B5EF4-FFF2-40B4-BE49-F238E27FC236}">
                <a16:creationId xmlns:a16="http://schemas.microsoft.com/office/drawing/2014/main" id="{E17A9559-B095-4960-A203-CB97B2F370DD}"/>
              </a:ext>
            </a:extLst>
          </p:cNvPr>
          <p:cNvPicPr>
            <a:picLocks noChangeAspect="1"/>
          </p:cNvPicPr>
          <p:nvPr/>
        </p:nvPicPr>
        <p:blipFill rotWithShape="1">
          <a:blip r:embed="rId3"/>
          <a:srcRect l="17395" r="17395"/>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
        <p:nvSpPr>
          <p:cNvPr id="4" name="TextBox 3">
            <a:extLst>
              <a:ext uri="{FF2B5EF4-FFF2-40B4-BE49-F238E27FC236}">
                <a16:creationId xmlns:a16="http://schemas.microsoft.com/office/drawing/2014/main" id="{3D08EB33-21C4-D94D-A446-6FF130B766BF}"/>
              </a:ext>
            </a:extLst>
          </p:cNvPr>
          <p:cNvSpPr txBox="1"/>
          <p:nvPr/>
        </p:nvSpPr>
        <p:spPr>
          <a:xfrm>
            <a:off x="640420" y="204657"/>
            <a:ext cx="4376748" cy="1200329"/>
          </a:xfrm>
          <a:prstGeom prst="rect">
            <a:avLst/>
          </a:prstGeom>
          <a:noFill/>
        </p:spPr>
        <p:txBody>
          <a:bodyPr wrap="square" rtlCol="0">
            <a:spAutoFit/>
          </a:bodyPr>
          <a:lstStyle/>
          <a:p>
            <a:r>
              <a:rPr lang="en-US" b="1" dirty="0"/>
              <a:t>CS 584 – Theory/Application Data Mining</a:t>
            </a:r>
          </a:p>
          <a:p>
            <a:r>
              <a:rPr lang="en-US" dirty="0"/>
              <a:t>Dr </a:t>
            </a:r>
            <a:r>
              <a:rPr lang="en-US" dirty="0" err="1"/>
              <a:t>Huzefa</a:t>
            </a:r>
            <a:r>
              <a:rPr lang="en-US" dirty="0"/>
              <a:t> </a:t>
            </a:r>
            <a:r>
              <a:rPr lang="en-US" dirty="0" err="1"/>
              <a:t>Rangwala</a:t>
            </a:r>
            <a:endParaRPr lang="en-US" dirty="0"/>
          </a:p>
          <a:p>
            <a:r>
              <a:rPr lang="en-US" dirty="0"/>
              <a:t>George Mason University</a:t>
            </a:r>
          </a:p>
          <a:p>
            <a:r>
              <a:rPr lang="en-US" dirty="0"/>
              <a:t> </a:t>
            </a:r>
          </a:p>
        </p:txBody>
      </p:sp>
    </p:spTree>
    <p:extLst>
      <p:ext uri="{BB962C8B-B14F-4D97-AF65-F5344CB8AC3E}">
        <p14:creationId xmlns:p14="http://schemas.microsoft.com/office/powerpoint/2010/main" val="18727089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2">
            <a:extLst>
              <a:ext uri="{FF2B5EF4-FFF2-40B4-BE49-F238E27FC236}">
                <a16:creationId xmlns:a16="http://schemas.microsoft.com/office/drawing/2014/main" id="{C7FA33FF-088D-4F16-95A2-2C64D353DE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4">
            <a:extLst>
              <a:ext uri="{FF2B5EF4-FFF2-40B4-BE49-F238E27FC236}">
                <a16:creationId xmlns:a16="http://schemas.microsoft.com/office/drawing/2014/main" id="{A376EFB1-01CF-419F-ABF1-2AF02BBFC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464595" cy="6858000"/>
          </a:xfrm>
          <a:prstGeom prst="rect">
            <a:avLst/>
          </a:prstGeom>
          <a:solidFill>
            <a:schemeClr val="bg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16">
            <a:extLst>
              <a:ext uri="{FF2B5EF4-FFF2-40B4-BE49-F238E27FC236}">
                <a16:creationId xmlns:a16="http://schemas.microsoft.com/office/drawing/2014/main" id="{FF9DEA15-78BD-4750-AA18-B9F28A6D5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546337" cy="6858000"/>
          </a:xfrm>
          <a:custGeom>
            <a:avLst/>
            <a:gdLst>
              <a:gd name="connsiteX0" fmla="*/ 0 w 4319042"/>
              <a:gd name="connsiteY0" fmla="*/ 0 h 6858000"/>
              <a:gd name="connsiteX1" fmla="*/ 1142888 w 4319042"/>
              <a:gd name="connsiteY1" fmla="*/ 0 h 6858000"/>
              <a:gd name="connsiteX2" fmla="*/ 4319042 w 4319042"/>
              <a:gd name="connsiteY2" fmla="*/ 6858000 h 6858000"/>
              <a:gd name="connsiteX3" fmla="*/ 0 w 43190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319042" h="6858000">
                <a:moveTo>
                  <a:pt x="0" y="0"/>
                </a:moveTo>
                <a:lnTo>
                  <a:pt x="1142888" y="0"/>
                </a:lnTo>
                <a:lnTo>
                  <a:pt x="4319042" y="6858000"/>
                </a:lnTo>
                <a:lnTo>
                  <a:pt x="0" y="6858000"/>
                </a:lnTo>
                <a:close/>
              </a:path>
            </a:pathLst>
          </a:custGeom>
          <a:solidFill>
            <a:schemeClr val="bg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BB0F832F-97D2-9E48-838A-DED4311784AA}"/>
              </a:ext>
            </a:extLst>
          </p:cNvPr>
          <p:cNvSpPr>
            <a:spLocks noGrp="1"/>
          </p:cNvSpPr>
          <p:nvPr>
            <p:ph type="title"/>
          </p:nvPr>
        </p:nvSpPr>
        <p:spPr>
          <a:xfrm>
            <a:off x="804672" y="640263"/>
            <a:ext cx="5157216" cy="1344975"/>
          </a:xfrm>
        </p:spPr>
        <p:txBody>
          <a:bodyPr>
            <a:normAutofit/>
          </a:bodyPr>
          <a:lstStyle/>
          <a:p>
            <a:r>
              <a:rPr lang="en-US" sz="4000" dirty="0"/>
              <a:t>Model and Methods</a:t>
            </a:r>
          </a:p>
        </p:txBody>
      </p:sp>
      <p:sp>
        <p:nvSpPr>
          <p:cNvPr id="3" name="Content Placeholder 2">
            <a:extLst>
              <a:ext uri="{FF2B5EF4-FFF2-40B4-BE49-F238E27FC236}">
                <a16:creationId xmlns:a16="http://schemas.microsoft.com/office/drawing/2014/main" id="{B775AC39-4903-0147-ADDA-AA2555859E3A}"/>
              </a:ext>
            </a:extLst>
          </p:cNvPr>
          <p:cNvSpPr>
            <a:spLocks noGrp="1"/>
          </p:cNvSpPr>
          <p:nvPr>
            <p:ph idx="1"/>
          </p:nvPr>
        </p:nvSpPr>
        <p:spPr>
          <a:xfrm>
            <a:off x="670560" y="2101127"/>
            <a:ext cx="5291328" cy="3575774"/>
          </a:xfrm>
        </p:spPr>
        <p:txBody>
          <a:bodyPr>
            <a:normAutofit/>
          </a:bodyPr>
          <a:lstStyle/>
          <a:p>
            <a:r>
              <a:rPr lang="en-US" sz="2400" dirty="0"/>
              <a:t>Most studies on personality prediction have focused on the Big Five or MBTI personality models, which are the two most used personality models in the world.</a:t>
            </a:r>
          </a:p>
          <a:p>
            <a:r>
              <a:rPr lang="en-US" sz="2400" dirty="0"/>
              <a:t>Research done on personality type prediction and personality models used the classification techniques as mentioned in the table.</a:t>
            </a:r>
          </a:p>
        </p:txBody>
      </p:sp>
      <p:graphicFrame>
        <p:nvGraphicFramePr>
          <p:cNvPr id="8" name="Table 7">
            <a:extLst>
              <a:ext uri="{FF2B5EF4-FFF2-40B4-BE49-F238E27FC236}">
                <a16:creationId xmlns:a16="http://schemas.microsoft.com/office/drawing/2014/main" id="{4A900E19-9B39-EE42-ADD7-F0DF501B58EA}"/>
              </a:ext>
            </a:extLst>
          </p:cNvPr>
          <p:cNvGraphicFramePr>
            <a:graphicFrameLocks noGrp="1"/>
          </p:cNvGraphicFramePr>
          <p:nvPr>
            <p:extLst>
              <p:ext uri="{D42A27DB-BD31-4B8C-83A1-F6EECF244321}">
                <p14:modId xmlns:p14="http://schemas.microsoft.com/office/powerpoint/2010/main" val="2956346320"/>
              </p:ext>
            </p:extLst>
          </p:nvPr>
        </p:nvGraphicFramePr>
        <p:xfrm>
          <a:off x="6969642" y="671374"/>
          <a:ext cx="4736963" cy="5373825"/>
        </p:xfrm>
        <a:graphic>
          <a:graphicData uri="http://schemas.openxmlformats.org/drawingml/2006/table">
            <a:tbl>
              <a:tblPr firstRow="1" bandRow="1">
                <a:tableStyleId>{8EC20E35-A176-4012-BC5E-935CFFF8708E}</a:tableStyleId>
              </a:tblPr>
              <a:tblGrid>
                <a:gridCol w="1639211">
                  <a:extLst>
                    <a:ext uri="{9D8B030D-6E8A-4147-A177-3AD203B41FA5}">
                      <a16:colId xmlns:a16="http://schemas.microsoft.com/office/drawing/2014/main" val="1794054155"/>
                    </a:ext>
                  </a:extLst>
                </a:gridCol>
                <a:gridCol w="1562965">
                  <a:extLst>
                    <a:ext uri="{9D8B030D-6E8A-4147-A177-3AD203B41FA5}">
                      <a16:colId xmlns:a16="http://schemas.microsoft.com/office/drawing/2014/main" val="4277191941"/>
                    </a:ext>
                  </a:extLst>
                </a:gridCol>
                <a:gridCol w="1534787">
                  <a:extLst>
                    <a:ext uri="{9D8B030D-6E8A-4147-A177-3AD203B41FA5}">
                      <a16:colId xmlns:a16="http://schemas.microsoft.com/office/drawing/2014/main" val="858073504"/>
                    </a:ext>
                  </a:extLst>
                </a:gridCol>
              </a:tblGrid>
              <a:tr h="619935">
                <a:tc>
                  <a:txBody>
                    <a:bodyPr/>
                    <a:lstStyle/>
                    <a:p>
                      <a:pPr algn="ctr"/>
                      <a:r>
                        <a:rPr lang="en-US" sz="1400" b="1" dirty="0">
                          <a:solidFill>
                            <a:schemeClr val="tx1"/>
                          </a:solidFill>
                          <a:effectLst/>
                        </a:rPr>
                        <a:t>Study</a:t>
                      </a:r>
                      <a:endParaRPr lang="en-US" sz="1400" b="1" dirty="0">
                        <a:solidFill>
                          <a:schemeClr val="tx1"/>
                        </a:solidFill>
                        <a:effectLst/>
                        <a:latin typeface="Arial" panose="020B0604020202020204" pitchFamily="34" charset="0"/>
                      </a:endParaRPr>
                    </a:p>
                  </a:txBody>
                  <a:tcPr marL="49522" marR="49522" marT="70746" marB="35372" anchor="ctr"/>
                </a:tc>
                <a:tc>
                  <a:txBody>
                    <a:bodyPr/>
                    <a:lstStyle/>
                    <a:p>
                      <a:pPr algn="ctr"/>
                      <a:r>
                        <a:rPr lang="en-US" sz="1400" b="1" dirty="0">
                          <a:solidFill>
                            <a:schemeClr val="tx1"/>
                          </a:solidFill>
                          <a:effectLst/>
                        </a:rPr>
                        <a:t>Personality Model</a:t>
                      </a:r>
                      <a:endParaRPr lang="en-US" sz="1400" b="1" dirty="0">
                        <a:solidFill>
                          <a:schemeClr val="tx1"/>
                        </a:solidFill>
                        <a:effectLst/>
                        <a:latin typeface="Arial" panose="020B0604020202020204" pitchFamily="34" charset="0"/>
                      </a:endParaRPr>
                    </a:p>
                  </a:txBody>
                  <a:tcPr marL="49522" marR="49522" marT="70746" marB="35372" anchor="ctr"/>
                </a:tc>
                <a:tc>
                  <a:txBody>
                    <a:bodyPr/>
                    <a:lstStyle/>
                    <a:p>
                      <a:pPr algn="ctr"/>
                      <a:r>
                        <a:rPr lang="en-US" sz="1400" b="1" dirty="0">
                          <a:solidFill>
                            <a:schemeClr val="tx1"/>
                          </a:solidFill>
                          <a:effectLst/>
                        </a:rPr>
                        <a:t>Method</a:t>
                      </a:r>
                      <a:endParaRPr lang="en-US" sz="1400" b="1" dirty="0">
                        <a:solidFill>
                          <a:schemeClr val="tx1"/>
                        </a:solidFill>
                        <a:effectLst/>
                        <a:latin typeface="Arial" panose="020B0604020202020204" pitchFamily="34" charset="0"/>
                      </a:endParaRPr>
                    </a:p>
                  </a:txBody>
                  <a:tcPr marL="49522" marR="49522" marT="70746" marB="35372" anchor="ctr"/>
                </a:tc>
                <a:extLst>
                  <a:ext uri="{0D108BD9-81ED-4DB2-BD59-A6C34878D82A}">
                    <a16:rowId xmlns:a16="http://schemas.microsoft.com/office/drawing/2014/main" val="969717768"/>
                  </a:ext>
                </a:extLst>
              </a:tr>
              <a:tr h="810446">
                <a:tc>
                  <a:txBody>
                    <a:bodyPr/>
                    <a:lstStyle/>
                    <a:p>
                      <a:pPr algn="ctr"/>
                      <a:r>
                        <a:rPr lang="en-US" sz="1400" b="0" dirty="0" err="1">
                          <a:solidFill>
                            <a:srgbClr val="222222"/>
                          </a:solidFill>
                          <a:effectLst/>
                        </a:rPr>
                        <a:t>Champa</a:t>
                      </a:r>
                      <a:r>
                        <a:rPr lang="en-US" sz="1400" b="0" dirty="0">
                          <a:solidFill>
                            <a:srgbClr val="222222"/>
                          </a:solidFill>
                          <a:effectLst/>
                        </a:rPr>
                        <a:t> and </a:t>
                      </a:r>
                      <a:r>
                        <a:rPr lang="en-US" sz="1400" b="0" dirty="0" err="1">
                          <a:solidFill>
                            <a:srgbClr val="222222"/>
                          </a:solidFill>
                          <a:effectLst/>
                        </a:rPr>
                        <a:t>Anandakumar</a:t>
                      </a:r>
                      <a:r>
                        <a:rPr lang="en-US" sz="1400" b="0" dirty="0">
                          <a:solidFill>
                            <a:srgbClr val="222222"/>
                          </a:solidFill>
                          <a:effectLst/>
                        </a:rPr>
                        <a:t> (2010)</a:t>
                      </a:r>
                      <a:endParaRPr lang="en-US" sz="1400" b="0" dirty="0">
                        <a:solidFill>
                          <a:srgbClr val="222222"/>
                        </a:solidFill>
                        <a:effectLst/>
                        <a:latin typeface="Arial" panose="020B0604020202020204" pitchFamily="34" charset="0"/>
                      </a:endParaRPr>
                    </a:p>
                  </a:txBody>
                  <a:tcPr marL="49522" marR="49522" marT="35372" marB="35372" anchor="ctr"/>
                </a:tc>
                <a:tc>
                  <a:txBody>
                    <a:bodyPr/>
                    <a:lstStyle/>
                    <a:p>
                      <a:pPr algn="ctr"/>
                      <a:r>
                        <a:rPr lang="en-US" sz="1400" b="0">
                          <a:solidFill>
                            <a:srgbClr val="222222"/>
                          </a:solidFill>
                          <a:effectLst/>
                        </a:rPr>
                        <a:t>MBTI Network</a:t>
                      </a:r>
                      <a:endParaRPr lang="en-US" sz="1400" b="0">
                        <a:solidFill>
                          <a:srgbClr val="222222"/>
                        </a:solidFill>
                        <a:effectLst/>
                        <a:latin typeface="Arial" panose="020B0604020202020204" pitchFamily="34" charset="0"/>
                      </a:endParaRPr>
                    </a:p>
                  </a:txBody>
                  <a:tcPr marL="49522" marR="49522" marT="35372" marB="35372" anchor="ctr"/>
                </a:tc>
                <a:tc>
                  <a:txBody>
                    <a:bodyPr/>
                    <a:lstStyle/>
                    <a:p>
                      <a:pPr algn="ctr"/>
                      <a:r>
                        <a:rPr lang="en-US" sz="1400" b="0">
                          <a:solidFill>
                            <a:srgbClr val="222222"/>
                          </a:solidFill>
                          <a:effectLst/>
                        </a:rPr>
                        <a:t>Artificial Neural</a:t>
                      </a:r>
                      <a:endParaRPr lang="en-US" sz="1400" b="0">
                        <a:solidFill>
                          <a:srgbClr val="222222"/>
                        </a:solidFill>
                        <a:effectLst/>
                        <a:latin typeface="Arial" panose="020B0604020202020204" pitchFamily="34" charset="0"/>
                      </a:endParaRPr>
                    </a:p>
                  </a:txBody>
                  <a:tcPr marL="49522" marR="49522" marT="35372" marB="35372" anchor="ctr"/>
                </a:tc>
                <a:extLst>
                  <a:ext uri="{0D108BD9-81ED-4DB2-BD59-A6C34878D82A}">
                    <a16:rowId xmlns:a16="http://schemas.microsoft.com/office/drawing/2014/main" val="1245492811"/>
                  </a:ext>
                </a:extLst>
              </a:tr>
              <a:tr h="580638">
                <a:tc>
                  <a:txBody>
                    <a:bodyPr/>
                    <a:lstStyle/>
                    <a:p>
                      <a:pPr algn="ctr"/>
                      <a:r>
                        <a:rPr lang="en-US" sz="1400" b="0" dirty="0" err="1">
                          <a:solidFill>
                            <a:srgbClr val="222222"/>
                          </a:solidFill>
                          <a:effectLst/>
                        </a:rPr>
                        <a:t>Golbeck</a:t>
                      </a:r>
                      <a:r>
                        <a:rPr lang="en-US" sz="1400" b="0" dirty="0">
                          <a:solidFill>
                            <a:srgbClr val="222222"/>
                          </a:solidFill>
                          <a:effectLst/>
                        </a:rPr>
                        <a:t> and et al. (2011)</a:t>
                      </a:r>
                      <a:endParaRPr lang="en-US" sz="1400" b="0" dirty="0">
                        <a:solidFill>
                          <a:srgbClr val="222222"/>
                        </a:solidFill>
                        <a:effectLst/>
                        <a:latin typeface="Arial" panose="020B0604020202020204" pitchFamily="34" charset="0"/>
                      </a:endParaRPr>
                    </a:p>
                  </a:txBody>
                  <a:tcPr marL="49522" marR="49522" marT="35372" marB="35372" anchor="ctr"/>
                </a:tc>
                <a:tc>
                  <a:txBody>
                    <a:bodyPr/>
                    <a:lstStyle/>
                    <a:p>
                      <a:pPr algn="ctr"/>
                      <a:r>
                        <a:rPr lang="en-US" sz="1400" b="0">
                          <a:solidFill>
                            <a:srgbClr val="222222"/>
                          </a:solidFill>
                          <a:effectLst/>
                        </a:rPr>
                        <a:t>MBTI Algorithms</a:t>
                      </a:r>
                      <a:endParaRPr lang="en-US" sz="1400" b="0">
                        <a:solidFill>
                          <a:srgbClr val="222222"/>
                        </a:solidFill>
                        <a:effectLst/>
                        <a:latin typeface="Arial" panose="020B0604020202020204" pitchFamily="34" charset="0"/>
                      </a:endParaRPr>
                    </a:p>
                  </a:txBody>
                  <a:tcPr marL="49522" marR="49522" marT="35372" marB="35372" anchor="ctr"/>
                </a:tc>
                <a:tc>
                  <a:txBody>
                    <a:bodyPr/>
                    <a:lstStyle/>
                    <a:p>
                      <a:pPr algn="ctr"/>
                      <a:r>
                        <a:rPr lang="en-US" sz="1400" b="0">
                          <a:solidFill>
                            <a:srgbClr val="222222"/>
                          </a:solidFill>
                          <a:effectLst/>
                        </a:rPr>
                        <a:t>Regression</a:t>
                      </a:r>
                      <a:endParaRPr lang="en-US" sz="1400" b="0">
                        <a:solidFill>
                          <a:srgbClr val="222222"/>
                        </a:solidFill>
                        <a:effectLst/>
                        <a:latin typeface="Arial" panose="020B0604020202020204" pitchFamily="34" charset="0"/>
                      </a:endParaRPr>
                    </a:p>
                  </a:txBody>
                  <a:tcPr marL="49522" marR="49522" marT="35372" marB="35372" anchor="ctr"/>
                </a:tc>
                <a:extLst>
                  <a:ext uri="{0D108BD9-81ED-4DB2-BD59-A6C34878D82A}">
                    <a16:rowId xmlns:a16="http://schemas.microsoft.com/office/drawing/2014/main" val="1076433680"/>
                  </a:ext>
                </a:extLst>
              </a:tr>
              <a:tr h="580638">
                <a:tc>
                  <a:txBody>
                    <a:bodyPr/>
                    <a:lstStyle/>
                    <a:p>
                      <a:pPr algn="ctr"/>
                      <a:r>
                        <a:rPr lang="en-US" sz="1400" b="0" dirty="0" err="1">
                          <a:solidFill>
                            <a:srgbClr val="222222"/>
                          </a:solidFill>
                          <a:effectLst/>
                        </a:rPr>
                        <a:t>Komisin</a:t>
                      </a:r>
                      <a:r>
                        <a:rPr lang="en-US" sz="1400" b="0" dirty="0">
                          <a:solidFill>
                            <a:srgbClr val="222222"/>
                          </a:solidFill>
                          <a:effectLst/>
                        </a:rPr>
                        <a:t> and Guinn (2012)</a:t>
                      </a:r>
                      <a:endParaRPr lang="en-US" sz="1400" b="0" dirty="0">
                        <a:solidFill>
                          <a:srgbClr val="222222"/>
                        </a:solidFill>
                        <a:effectLst/>
                        <a:latin typeface="Arial" panose="020B0604020202020204" pitchFamily="34" charset="0"/>
                      </a:endParaRPr>
                    </a:p>
                  </a:txBody>
                  <a:tcPr marL="49522" marR="49522" marT="35372" marB="35372" anchor="ctr"/>
                </a:tc>
                <a:tc>
                  <a:txBody>
                    <a:bodyPr/>
                    <a:lstStyle/>
                    <a:p>
                      <a:pPr algn="ctr"/>
                      <a:r>
                        <a:rPr lang="en-US" sz="1400" b="0">
                          <a:solidFill>
                            <a:srgbClr val="222222"/>
                          </a:solidFill>
                          <a:effectLst/>
                        </a:rPr>
                        <a:t>MBTI Bayes and SVM</a:t>
                      </a:r>
                      <a:endParaRPr lang="en-US" sz="1400" b="0">
                        <a:solidFill>
                          <a:srgbClr val="222222"/>
                        </a:solidFill>
                        <a:effectLst/>
                        <a:latin typeface="Arial" panose="020B0604020202020204" pitchFamily="34" charset="0"/>
                      </a:endParaRPr>
                    </a:p>
                  </a:txBody>
                  <a:tcPr marL="49522" marR="49522" marT="35372" marB="35372" anchor="ctr"/>
                </a:tc>
                <a:tc>
                  <a:txBody>
                    <a:bodyPr/>
                    <a:lstStyle/>
                    <a:p>
                      <a:pPr algn="ctr"/>
                      <a:r>
                        <a:rPr lang="en-US" sz="1400" b="0">
                          <a:solidFill>
                            <a:srgbClr val="222222"/>
                          </a:solidFill>
                          <a:effectLst/>
                        </a:rPr>
                        <a:t>Naïve</a:t>
                      </a:r>
                      <a:endParaRPr lang="en-US" sz="1400" b="0">
                        <a:solidFill>
                          <a:srgbClr val="222222"/>
                        </a:solidFill>
                        <a:effectLst/>
                        <a:latin typeface="Arial" panose="020B0604020202020204" pitchFamily="34" charset="0"/>
                      </a:endParaRPr>
                    </a:p>
                  </a:txBody>
                  <a:tcPr marL="49522" marR="49522" marT="35372" marB="35372" anchor="ctr"/>
                </a:tc>
                <a:extLst>
                  <a:ext uri="{0D108BD9-81ED-4DB2-BD59-A6C34878D82A}">
                    <a16:rowId xmlns:a16="http://schemas.microsoft.com/office/drawing/2014/main" val="3818859786"/>
                  </a:ext>
                </a:extLst>
              </a:tr>
              <a:tr h="580638">
                <a:tc>
                  <a:txBody>
                    <a:bodyPr/>
                    <a:lstStyle/>
                    <a:p>
                      <a:pPr algn="ctr"/>
                      <a:r>
                        <a:rPr lang="en-US" sz="1400" b="0" dirty="0">
                          <a:solidFill>
                            <a:srgbClr val="222222"/>
                          </a:solidFill>
                          <a:effectLst/>
                        </a:rPr>
                        <a:t>Wan and et al. (2014)</a:t>
                      </a:r>
                      <a:endParaRPr lang="en-US" sz="1400" b="0" dirty="0">
                        <a:solidFill>
                          <a:srgbClr val="222222"/>
                        </a:solidFill>
                        <a:effectLst/>
                        <a:latin typeface="Arial" panose="020B0604020202020204" pitchFamily="34" charset="0"/>
                      </a:endParaRPr>
                    </a:p>
                  </a:txBody>
                  <a:tcPr marL="49522" marR="49522" marT="35372" marB="35372" anchor="ctr"/>
                </a:tc>
                <a:tc>
                  <a:txBody>
                    <a:bodyPr/>
                    <a:lstStyle/>
                    <a:p>
                      <a:pPr algn="ctr"/>
                      <a:r>
                        <a:rPr lang="en-US" sz="1400" b="0" dirty="0">
                          <a:solidFill>
                            <a:srgbClr val="222222"/>
                          </a:solidFill>
                          <a:effectLst/>
                        </a:rPr>
                        <a:t>Big Five Naive Bayes</a:t>
                      </a:r>
                      <a:endParaRPr lang="en-US" sz="1400" b="0" dirty="0">
                        <a:solidFill>
                          <a:srgbClr val="222222"/>
                        </a:solidFill>
                        <a:effectLst/>
                        <a:latin typeface="Arial" panose="020B0604020202020204" pitchFamily="34" charset="0"/>
                      </a:endParaRPr>
                    </a:p>
                  </a:txBody>
                  <a:tcPr marL="49522" marR="49522" marT="35372" marB="35372" anchor="ctr"/>
                </a:tc>
                <a:tc>
                  <a:txBody>
                    <a:bodyPr/>
                    <a:lstStyle/>
                    <a:p>
                      <a:pPr algn="ctr"/>
                      <a:r>
                        <a:rPr lang="en-US" sz="1400" b="0">
                          <a:solidFill>
                            <a:srgbClr val="222222"/>
                          </a:solidFill>
                          <a:effectLst/>
                        </a:rPr>
                        <a:t>Logistic Regression</a:t>
                      </a:r>
                      <a:endParaRPr lang="en-US" sz="1400" b="0">
                        <a:solidFill>
                          <a:srgbClr val="222222"/>
                        </a:solidFill>
                        <a:effectLst/>
                        <a:latin typeface="Arial" panose="020B0604020202020204" pitchFamily="34" charset="0"/>
                      </a:endParaRPr>
                    </a:p>
                  </a:txBody>
                  <a:tcPr marL="49522" marR="49522" marT="35372" marB="35372" anchor="ctr"/>
                </a:tc>
                <a:extLst>
                  <a:ext uri="{0D108BD9-81ED-4DB2-BD59-A6C34878D82A}">
                    <a16:rowId xmlns:a16="http://schemas.microsoft.com/office/drawing/2014/main" val="2978351544"/>
                  </a:ext>
                </a:extLst>
              </a:tr>
              <a:tr h="810446">
                <a:tc>
                  <a:txBody>
                    <a:bodyPr/>
                    <a:lstStyle/>
                    <a:p>
                      <a:pPr algn="ctr"/>
                      <a:r>
                        <a:rPr lang="en-US" sz="1400" b="0" dirty="0">
                          <a:solidFill>
                            <a:srgbClr val="222222"/>
                          </a:solidFill>
                          <a:effectLst/>
                        </a:rPr>
                        <a:t>Li, Wan and Wang (2017)</a:t>
                      </a:r>
                      <a:endParaRPr lang="en-US" sz="1400" b="0" dirty="0">
                        <a:solidFill>
                          <a:srgbClr val="222222"/>
                        </a:solidFill>
                        <a:effectLst/>
                        <a:latin typeface="Arial" panose="020B0604020202020204" pitchFamily="34" charset="0"/>
                      </a:endParaRPr>
                    </a:p>
                  </a:txBody>
                  <a:tcPr marL="49522" marR="49522" marT="35372" marB="35372" anchor="ctr"/>
                </a:tc>
                <a:tc>
                  <a:txBody>
                    <a:bodyPr/>
                    <a:lstStyle/>
                    <a:p>
                      <a:pPr algn="ctr"/>
                      <a:r>
                        <a:rPr lang="en-US" sz="1400" b="0">
                          <a:solidFill>
                            <a:srgbClr val="222222"/>
                          </a:solidFill>
                          <a:effectLst/>
                        </a:rPr>
                        <a:t>Big Five Learning</a:t>
                      </a:r>
                      <a:endParaRPr lang="en-US" sz="1400" b="0">
                        <a:solidFill>
                          <a:srgbClr val="222222"/>
                        </a:solidFill>
                        <a:effectLst/>
                        <a:latin typeface="Arial" panose="020B0604020202020204" pitchFamily="34" charset="0"/>
                      </a:endParaRPr>
                    </a:p>
                  </a:txBody>
                  <a:tcPr marL="49522" marR="49522" marT="35372" marB="35372" anchor="ctr"/>
                </a:tc>
                <a:tc>
                  <a:txBody>
                    <a:bodyPr/>
                    <a:lstStyle/>
                    <a:p>
                      <a:pPr algn="ctr"/>
                      <a:r>
                        <a:rPr lang="en-US" sz="1400" b="0" dirty="0">
                          <a:solidFill>
                            <a:srgbClr val="222222"/>
                          </a:solidFill>
                          <a:effectLst/>
                        </a:rPr>
                        <a:t>Multiple Regression and Multi-Task</a:t>
                      </a:r>
                      <a:endParaRPr lang="en-US" sz="1400" b="0" dirty="0">
                        <a:solidFill>
                          <a:srgbClr val="222222"/>
                        </a:solidFill>
                        <a:effectLst/>
                        <a:latin typeface="Arial" panose="020B0604020202020204" pitchFamily="34" charset="0"/>
                      </a:endParaRPr>
                    </a:p>
                  </a:txBody>
                  <a:tcPr marL="49522" marR="49522" marT="35372" marB="35372" anchor="ctr"/>
                </a:tc>
                <a:extLst>
                  <a:ext uri="{0D108BD9-81ED-4DB2-BD59-A6C34878D82A}">
                    <a16:rowId xmlns:a16="http://schemas.microsoft.com/office/drawing/2014/main" val="3466841017"/>
                  </a:ext>
                </a:extLst>
              </a:tr>
              <a:tr h="580638">
                <a:tc>
                  <a:txBody>
                    <a:bodyPr/>
                    <a:lstStyle/>
                    <a:p>
                      <a:pPr algn="ctr"/>
                      <a:r>
                        <a:rPr lang="en-US" sz="1400" b="0" dirty="0" err="1">
                          <a:solidFill>
                            <a:srgbClr val="222222"/>
                          </a:solidFill>
                          <a:effectLst/>
                        </a:rPr>
                        <a:t>Tandera</a:t>
                      </a:r>
                      <a:r>
                        <a:rPr lang="en-US" sz="1400" b="0" dirty="0">
                          <a:solidFill>
                            <a:srgbClr val="222222"/>
                          </a:solidFill>
                          <a:effectLst/>
                        </a:rPr>
                        <a:t> and et al. (2017)</a:t>
                      </a:r>
                      <a:endParaRPr lang="en-US" sz="1400" b="0" dirty="0">
                        <a:solidFill>
                          <a:srgbClr val="222222"/>
                        </a:solidFill>
                        <a:effectLst/>
                        <a:latin typeface="Arial" panose="020B0604020202020204" pitchFamily="34" charset="0"/>
                      </a:endParaRPr>
                    </a:p>
                  </a:txBody>
                  <a:tcPr marL="49522" marR="49522" marT="35372" marB="35372" anchor="ctr"/>
                </a:tc>
                <a:tc>
                  <a:txBody>
                    <a:bodyPr/>
                    <a:lstStyle/>
                    <a:p>
                      <a:pPr algn="ctr"/>
                      <a:r>
                        <a:rPr lang="en-US" sz="1400" b="0" dirty="0">
                          <a:solidFill>
                            <a:srgbClr val="222222"/>
                          </a:solidFill>
                          <a:effectLst/>
                        </a:rPr>
                        <a:t>Big Five Architecture</a:t>
                      </a:r>
                      <a:endParaRPr lang="en-US" sz="1400" b="0" dirty="0">
                        <a:solidFill>
                          <a:srgbClr val="222222"/>
                        </a:solidFill>
                        <a:effectLst/>
                        <a:latin typeface="Arial" panose="020B0604020202020204" pitchFamily="34" charset="0"/>
                      </a:endParaRPr>
                    </a:p>
                  </a:txBody>
                  <a:tcPr marL="49522" marR="49522" marT="35372" marB="35372" anchor="ctr"/>
                </a:tc>
                <a:tc>
                  <a:txBody>
                    <a:bodyPr/>
                    <a:lstStyle/>
                    <a:p>
                      <a:pPr algn="ctr"/>
                      <a:r>
                        <a:rPr lang="en-US" sz="1400" b="0">
                          <a:solidFill>
                            <a:srgbClr val="222222"/>
                          </a:solidFill>
                          <a:effectLst/>
                        </a:rPr>
                        <a:t>Deep Learning</a:t>
                      </a:r>
                      <a:endParaRPr lang="en-US" sz="1400" b="0">
                        <a:solidFill>
                          <a:srgbClr val="222222"/>
                        </a:solidFill>
                        <a:effectLst/>
                        <a:latin typeface="Arial" panose="020B0604020202020204" pitchFamily="34" charset="0"/>
                      </a:endParaRPr>
                    </a:p>
                  </a:txBody>
                  <a:tcPr marL="49522" marR="49522" marT="35372" marB="35372" anchor="ctr"/>
                </a:tc>
                <a:extLst>
                  <a:ext uri="{0D108BD9-81ED-4DB2-BD59-A6C34878D82A}">
                    <a16:rowId xmlns:a16="http://schemas.microsoft.com/office/drawing/2014/main" val="486724858"/>
                  </a:ext>
                </a:extLst>
              </a:tr>
              <a:tr h="810446">
                <a:tc>
                  <a:txBody>
                    <a:bodyPr/>
                    <a:lstStyle/>
                    <a:p>
                      <a:pPr algn="ctr"/>
                      <a:r>
                        <a:rPr lang="en-US" sz="1400" b="0" dirty="0">
                          <a:solidFill>
                            <a:srgbClr val="222222"/>
                          </a:solidFill>
                          <a:effectLst/>
                        </a:rPr>
                        <a:t>Cui and Qi (2017)</a:t>
                      </a:r>
                      <a:endParaRPr lang="en-US" sz="1400" b="0" dirty="0">
                        <a:solidFill>
                          <a:srgbClr val="222222"/>
                        </a:solidFill>
                        <a:effectLst/>
                        <a:latin typeface="Arial" panose="020B0604020202020204" pitchFamily="34" charset="0"/>
                      </a:endParaRPr>
                    </a:p>
                  </a:txBody>
                  <a:tcPr marL="49522" marR="49522" marT="35372" marB="35372" anchor="ctr"/>
                </a:tc>
                <a:tc>
                  <a:txBody>
                    <a:bodyPr/>
                    <a:lstStyle/>
                    <a:p>
                      <a:pPr algn="ctr"/>
                      <a:r>
                        <a:rPr lang="en-US" sz="1400" b="0">
                          <a:solidFill>
                            <a:srgbClr val="222222"/>
                          </a:solidFill>
                          <a:effectLst/>
                        </a:rPr>
                        <a:t>MBTI Learning</a:t>
                      </a:r>
                      <a:endParaRPr lang="en-US" sz="1400" b="0">
                        <a:solidFill>
                          <a:srgbClr val="222222"/>
                        </a:solidFill>
                        <a:effectLst/>
                        <a:latin typeface="Arial" panose="020B0604020202020204" pitchFamily="34" charset="0"/>
                      </a:endParaRPr>
                    </a:p>
                  </a:txBody>
                  <a:tcPr marL="49522" marR="49522" marT="35372" marB="35372" anchor="ctr"/>
                </a:tc>
                <a:tc>
                  <a:txBody>
                    <a:bodyPr/>
                    <a:lstStyle/>
                    <a:p>
                      <a:pPr algn="ctr"/>
                      <a:r>
                        <a:rPr lang="en-US" sz="1400" b="0" dirty="0">
                          <a:solidFill>
                            <a:srgbClr val="222222"/>
                          </a:solidFill>
                          <a:effectLst/>
                        </a:rPr>
                        <a:t>Baseline, Naïve Bayes, SVM and Deep</a:t>
                      </a:r>
                      <a:endParaRPr lang="en-US" sz="1400" b="0" dirty="0">
                        <a:solidFill>
                          <a:srgbClr val="222222"/>
                        </a:solidFill>
                        <a:effectLst/>
                        <a:latin typeface="Arial" panose="020B0604020202020204" pitchFamily="34" charset="0"/>
                      </a:endParaRPr>
                    </a:p>
                  </a:txBody>
                  <a:tcPr marL="49522" marR="49522" marT="35372" marB="35372" anchor="ctr"/>
                </a:tc>
                <a:extLst>
                  <a:ext uri="{0D108BD9-81ED-4DB2-BD59-A6C34878D82A}">
                    <a16:rowId xmlns:a16="http://schemas.microsoft.com/office/drawing/2014/main" val="1085759855"/>
                  </a:ext>
                </a:extLst>
              </a:tr>
            </a:tbl>
          </a:graphicData>
        </a:graphic>
      </p:graphicFrame>
    </p:spTree>
    <p:extLst>
      <p:ext uri="{BB962C8B-B14F-4D97-AF65-F5344CB8AC3E}">
        <p14:creationId xmlns:p14="http://schemas.microsoft.com/office/powerpoint/2010/main" val="332806175"/>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0AB225BA-7412-4605-8E8D-5AED2BF56A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4" descr="Digital financial graph">
            <a:extLst>
              <a:ext uri="{FF2B5EF4-FFF2-40B4-BE49-F238E27FC236}">
                <a16:creationId xmlns:a16="http://schemas.microsoft.com/office/drawing/2014/main" id="{1CF11DC0-DC57-402B-B6AE-B191D2103893}"/>
              </a:ext>
            </a:extLst>
          </p:cNvPr>
          <p:cNvPicPr>
            <a:picLocks noChangeAspect="1"/>
          </p:cNvPicPr>
          <p:nvPr/>
        </p:nvPicPr>
        <p:blipFill rotWithShape="1">
          <a:blip r:embed="rId2"/>
          <a:srcRect/>
          <a:stretch/>
        </p:blipFill>
        <p:spPr>
          <a:xfrm>
            <a:off x="20" y="10"/>
            <a:ext cx="12191980" cy="6857989"/>
          </a:xfrm>
          <a:prstGeom prst="rect">
            <a:avLst/>
          </a:prstGeom>
        </p:spPr>
      </p:pic>
      <p:sp>
        <p:nvSpPr>
          <p:cNvPr id="31" name="Rectangle 30">
            <a:extLst>
              <a:ext uri="{FF2B5EF4-FFF2-40B4-BE49-F238E27FC236}">
                <a16:creationId xmlns:a16="http://schemas.microsoft.com/office/drawing/2014/main" id="{604BB9CD-970D-4FE5-B4E3-D651735BF4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dpi="0" rotWithShape="1">
            <a:blip r:embed="rId3">
              <a:alphaModFix amt="27000"/>
              <a:duotone>
                <a:schemeClr val="accent1">
                  <a:shade val="45000"/>
                  <a:satMod val="135000"/>
                </a:schemeClr>
                <a:prstClr val="white"/>
              </a:duotone>
              <a:extLst>
                <a:ext uri="{BEBA8EAE-BF5A-486C-A8C5-ECC9F3942E4B}">
                  <a14:imgProps xmlns:a14="http://schemas.microsoft.com/office/drawing/2010/main">
                    <a14:imgLayer r:embed="rId4">
                      <a14:imgEffect>
                        <a14:sharpenSoften amount="25000"/>
                      </a14:imgEffect>
                      <a14:imgEffect>
                        <a14:brightnessContrast bright="20000" contrast="20000"/>
                      </a14:imgEffect>
                    </a14:imgLayer>
                  </a14:imgProps>
                </a:ext>
                <a:ext uri="{28A0092B-C50C-407E-A947-70E740481C1C}">
                  <a14:useLocalDpi xmlns:a14="http://schemas.microsoft.com/office/drawing/2010/main" val="0"/>
                </a:ext>
              </a:extLst>
            </a:blip>
            <a:srcRect/>
            <a:tile tx="0" ty="-254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D82724E-18B4-0645-AE34-D721E844DF5D}"/>
              </a:ext>
            </a:extLst>
          </p:cNvPr>
          <p:cNvSpPr>
            <a:spLocks noGrp="1"/>
          </p:cNvSpPr>
          <p:nvPr>
            <p:ph type="title"/>
          </p:nvPr>
        </p:nvSpPr>
        <p:spPr>
          <a:xfrm>
            <a:off x="1112520" y="2152955"/>
            <a:ext cx="9966960" cy="2552091"/>
          </a:xfrm>
        </p:spPr>
        <p:txBody>
          <a:bodyPr vert="horz" lIns="91440" tIns="45720" rIns="91440" bIns="45720" rtlCol="0" anchor="ctr">
            <a:normAutofit fontScale="90000"/>
          </a:bodyPr>
          <a:lstStyle/>
          <a:p>
            <a:pPr algn="ctr"/>
            <a:r>
              <a:rPr lang="en-US" sz="8000" dirty="0">
                <a:solidFill>
                  <a:srgbClr val="FFFFFF"/>
                </a:solidFill>
              </a:rPr>
              <a:t>Data Pipeline and Experimental Evaluation</a:t>
            </a:r>
          </a:p>
        </p:txBody>
      </p:sp>
      <p:sp>
        <p:nvSpPr>
          <p:cNvPr id="33" name="Rectangle 32">
            <a:extLst>
              <a:ext uri="{FF2B5EF4-FFF2-40B4-BE49-F238E27FC236}">
                <a16:creationId xmlns:a16="http://schemas.microsoft.com/office/drawing/2014/main" id="{5E0D6276-8D53-4DDA-A15A-90E0831F6D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1955749"/>
            <a:ext cx="10222992" cy="80683"/>
          </a:xfrm>
          <a:prstGeom prst="rect">
            <a:avLst/>
          </a:prstGeom>
          <a:blipFill dpi="0" rotWithShape="1">
            <a:blip r:embed="rId5">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0C150C7-96FB-4EB9-BDF9-212535A608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4808342"/>
            <a:ext cx="10222992" cy="80683"/>
          </a:xfrm>
          <a:prstGeom prst="rect">
            <a:avLst/>
          </a:prstGeom>
          <a:blipFill dpi="0" rotWithShape="1">
            <a:blip r:embed="rId5">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68741827"/>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 name="Rectangle 80">
            <a:extLst>
              <a:ext uri="{FF2B5EF4-FFF2-40B4-BE49-F238E27FC236}">
                <a16:creationId xmlns:a16="http://schemas.microsoft.com/office/drawing/2014/main" id="{FB5B0058-AF13-4859-B429-4EDDE2A26F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itle 1">
            <a:extLst>
              <a:ext uri="{FF2B5EF4-FFF2-40B4-BE49-F238E27FC236}">
                <a16:creationId xmlns:a16="http://schemas.microsoft.com/office/drawing/2014/main" id="{64ABC9D2-D543-7845-ACB2-6932C1E5E831}"/>
              </a:ext>
            </a:extLst>
          </p:cNvPr>
          <p:cNvSpPr>
            <a:spLocks noGrp="1"/>
          </p:cNvSpPr>
          <p:nvPr>
            <p:ph type="title"/>
          </p:nvPr>
        </p:nvSpPr>
        <p:spPr>
          <a:xfrm>
            <a:off x="352098" y="115193"/>
            <a:ext cx="5102771" cy="988394"/>
          </a:xfrm>
        </p:spPr>
        <p:txBody>
          <a:bodyPr vert="horz" lIns="91440" tIns="45720" rIns="91440" bIns="45720" rtlCol="0" anchor="b">
            <a:normAutofit fontScale="90000"/>
          </a:bodyPr>
          <a:lstStyle/>
          <a:p>
            <a:r>
              <a:rPr lang="en-US" sz="3500" kern="1200" dirty="0">
                <a:solidFill>
                  <a:schemeClr val="bg1"/>
                </a:solidFill>
                <a:latin typeface="+mj-lt"/>
                <a:ea typeface="+mj-ea"/>
                <a:cs typeface="+mj-cs"/>
              </a:rPr>
              <a:t>Project Execution </a:t>
            </a:r>
            <a:br>
              <a:rPr lang="en-US" sz="3500" kern="1200" dirty="0">
                <a:solidFill>
                  <a:schemeClr val="bg1"/>
                </a:solidFill>
                <a:latin typeface="+mj-lt"/>
                <a:ea typeface="+mj-ea"/>
                <a:cs typeface="+mj-cs"/>
              </a:rPr>
            </a:br>
            <a:endParaRPr lang="en-US" sz="3500" kern="1200" dirty="0">
              <a:solidFill>
                <a:schemeClr val="bg1"/>
              </a:solidFill>
              <a:latin typeface="+mj-lt"/>
              <a:ea typeface="+mj-ea"/>
              <a:cs typeface="+mj-cs"/>
            </a:endParaRPr>
          </a:p>
        </p:txBody>
      </p:sp>
      <p:cxnSp>
        <p:nvCxnSpPr>
          <p:cNvPr id="83" name="Straight Connector 82">
            <a:extLst>
              <a:ext uri="{FF2B5EF4-FFF2-40B4-BE49-F238E27FC236}">
                <a16:creationId xmlns:a16="http://schemas.microsoft.com/office/drawing/2014/main" id="{07A9243D-8FC3-4B36-874B-55906B03F48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3209925"/>
            <a:ext cx="9763125"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85" name="Rectangle 84">
            <a:extLst>
              <a:ext uri="{FF2B5EF4-FFF2-40B4-BE49-F238E27FC236}">
                <a16:creationId xmlns:a16="http://schemas.microsoft.com/office/drawing/2014/main" id="{81BD432D-FAB3-4B5D-BF27-4DA7C75B32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F734CE67-E0D2-744C-868D-61647135F35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52098" y="646386"/>
            <a:ext cx="11487804" cy="5875703"/>
          </a:xfrm>
          <a:prstGeom prst="rect">
            <a:avLst/>
          </a:prstGeom>
        </p:spPr>
      </p:pic>
    </p:spTree>
    <p:extLst>
      <p:ext uri="{BB962C8B-B14F-4D97-AF65-F5344CB8AC3E}">
        <p14:creationId xmlns:p14="http://schemas.microsoft.com/office/powerpoint/2010/main" val="22334600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9">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D931A3C-0A1E-B947-878F-15A7B3A80259}"/>
              </a:ext>
            </a:extLst>
          </p:cNvPr>
          <p:cNvSpPr>
            <a:spLocks noGrp="1"/>
          </p:cNvSpPr>
          <p:nvPr>
            <p:ph type="title"/>
          </p:nvPr>
        </p:nvSpPr>
        <p:spPr>
          <a:xfrm>
            <a:off x="526073" y="466578"/>
            <a:ext cx="11139854" cy="930447"/>
          </a:xfrm>
        </p:spPr>
        <p:txBody>
          <a:bodyPr vert="horz" lIns="91440" tIns="45720" rIns="91440" bIns="45720" rtlCol="0" anchor="b">
            <a:normAutofit/>
          </a:bodyPr>
          <a:lstStyle/>
          <a:p>
            <a:pPr algn="ctr"/>
            <a:r>
              <a:rPr lang="en-US" sz="5400" kern="1200" dirty="0">
                <a:solidFill>
                  <a:srgbClr val="FFFFFF"/>
                </a:solidFill>
                <a:latin typeface="+mj-lt"/>
                <a:ea typeface="+mj-ea"/>
                <a:cs typeface="+mj-cs"/>
              </a:rPr>
              <a:t>Experimental Evaluation and Results</a:t>
            </a:r>
          </a:p>
        </p:txBody>
      </p:sp>
      <p:cxnSp>
        <p:nvCxnSpPr>
          <p:cNvPr id="12" name="Straight Connector 11">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graphicFrame>
        <p:nvGraphicFramePr>
          <p:cNvPr id="5" name="Table 5">
            <a:extLst>
              <a:ext uri="{FF2B5EF4-FFF2-40B4-BE49-F238E27FC236}">
                <a16:creationId xmlns:a16="http://schemas.microsoft.com/office/drawing/2014/main" id="{0D3B49DA-F127-F746-8C75-F5ACBF2C47CB}"/>
              </a:ext>
            </a:extLst>
          </p:cNvPr>
          <p:cNvGraphicFramePr>
            <a:graphicFrameLocks noGrp="1"/>
          </p:cNvGraphicFramePr>
          <p:nvPr>
            <p:extLst>
              <p:ext uri="{D42A27DB-BD31-4B8C-83A1-F6EECF244321}">
                <p14:modId xmlns:p14="http://schemas.microsoft.com/office/powerpoint/2010/main" val="944755122"/>
              </p:ext>
            </p:extLst>
          </p:nvPr>
        </p:nvGraphicFramePr>
        <p:xfrm>
          <a:off x="749695" y="2509911"/>
          <a:ext cx="10637511" cy="3997639"/>
        </p:xfrm>
        <a:graphic>
          <a:graphicData uri="http://schemas.openxmlformats.org/drawingml/2006/table">
            <a:tbl>
              <a:tblPr firstRow="1" bandRow="1">
                <a:noFill/>
                <a:tableStyleId>{5C22544A-7EE6-4342-B048-85BDC9FD1C3A}</a:tableStyleId>
              </a:tblPr>
              <a:tblGrid>
                <a:gridCol w="6747683">
                  <a:extLst>
                    <a:ext uri="{9D8B030D-6E8A-4147-A177-3AD203B41FA5}">
                      <a16:colId xmlns:a16="http://schemas.microsoft.com/office/drawing/2014/main" val="2091280328"/>
                    </a:ext>
                  </a:extLst>
                </a:gridCol>
                <a:gridCol w="3889828">
                  <a:extLst>
                    <a:ext uri="{9D8B030D-6E8A-4147-A177-3AD203B41FA5}">
                      <a16:colId xmlns:a16="http://schemas.microsoft.com/office/drawing/2014/main" val="2501434395"/>
                    </a:ext>
                  </a:extLst>
                </a:gridCol>
              </a:tblGrid>
              <a:tr h="483674">
                <a:tc>
                  <a:txBody>
                    <a:bodyPr/>
                    <a:lstStyle/>
                    <a:p>
                      <a:r>
                        <a:rPr lang="en-US" sz="1400" b="1" cap="all" spc="60">
                          <a:solidFill>
                            <a:schemeClr val="tx1"/>
                          </a:solidFill>
                        </a:rPr>
                        <a:t>Models</a:t>
                      </a:r>
                    </a:p>
                  </a:txBody>
                  <a:tcPr marL="109926" marR="109926" marT="109926" marB="109926" anchor="b">
                    <a:lnL w="12700" cmpd="sng">
                      <a:noFill/>
                    </a:lnL>
                    <a:lnR w="12700" cmpd="sng">
                      <a:noFill/>
                    </a:lnR>
                    <a:lnT w="12700" cmpd="sng">
                      <a:noFill/>
                    </a:lnT>
                    <a:lnB w="38100" cmpd="sng">
                      <a:noFill/>
                    </a:lnB>
                    <a:noFill/>
                  </a:tcPr>
                </a:tc>
                <a:tc>
                  <a:txBody>
                    <a:bodyPr/>
                    <a:lstStyle/>
                    <a:p>
                      <a:r>
                        <a:rPr lang="en-US" sz="1400" b="1" cap="all" spc="60">
                          <a:solidFill>
                            <a:schemeClr val="tx1"/>
                          </a:solidFill>
                        </a:rPr>
                        <a:t>Test Accuracy</a:t>
                      </a:r>
                    </a:p>
                  </a:txBody>
                  <a:tcPr marL="109926" marR="109926" marT="109926" marB="109926" anchor="b">
                    <a:lnL w="12700" cmpd="sng">
                      <a:noFill/>
                    </a:lnL>
                    <a:lnR w="12700" cmpd="sng">
                      <a:noFill/>
                    </a:lnR>
                    <a:lnT w="12700" cmpd="sng">
                      <a:noFill/>
                    </a:lnT>
                    <a:lnB w="38100" cmpd="sng">
                      <a:noFill/>
                    </a:lnB>
                    <a:noFill/>
                  </a:tcPr>
                </a:tc>
                <a:extLst>
                  <a:ext uri="{0D108BD9-81ED-4DB2-BD59-A6C34878D82A}">
                    <a16:rowId xmlns:a16="http://schemas.microsoft.com/office/drawing/2014/main" val="3046395596"/>
                  </a:ext>
                </a:extLst>
              </a:tr>
              <a:tr h="501995">
                <a:tc>
                  <a:txBody>
                    <a:bodyPr/>
                    <a:lstStyle/>
                    <a:p>
                      <a:pPr marL="0" indent="0">
                        <a:buNone/>
                      </a:pPr>
                      <a:r>
                        <a:rPr lang="en-US" sz="1900" cap="none" spc="0" err="1">
                          <a:solidFill>
                            <a:schemeClr val="tx1"/>
                          </a:solidFill>
                        </a:rPr>
                        <a:t>CatBoost</a:t>
                      </a:r>
                      <a:r>
                        <a:rPr lang="en-US" sz="1900" cap="none" spc="0">
                          <a:solidFill>
                            <a:schemeClr val="tx1"/>
                          </a:solidFill>
                        </a:rPr>
                        <a:t> Classifier	</a:t>
                      </a:r>
                    </a:p>
                  </a:txBody>
                  <a:tcPr marL="109926" marR="109926" marT="54963" marB="109926">
                    <a:lnL w="12700" cap="flat" cmpd="sng" algn="ctr">
                      <a:noFill/>
                      <a:prstDash val="solid"/>
                    </a:lnL>
                    <a:lnR w="12700" cmpd="sng">
                      <a:noFill/>
                      <a:prstDash val="solid"/>
                    </a:lnR>
                    <a:lnT w="38100" cmpd="sng">
                      <a:noFill/>
                    </a:lnT>
                    <a:lnB w="12700" cmpd="sng">
                      <a:noFill/>
                      <a:prstDash val="soli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900" cap="none" spc="0" dirty="0">
                          <a:solidFill>
                            <a:schemeClr val="tx1"/>
                          </a:solidFill>
                        </a:rPr>
                        <a:t>0.69276</a:t>
                      </a:r>
                    </a:p>
                  </a:txBody>
                  <a:tcPr marL="109926" marR="109926" marT="54963" marB="109926">
                    <a:lnL w="12700" cmpd="sng">
                      <a:noFill/>
                      <a:prstDash val="solid"/>
                    </a:lnL>
                    <a:lnR w="12700" cmpd="sng">
                      <a:noFill/>
                      <a:prstDash val="solid"/>
                    </a:lnR>
                    <a:lnT w="38100" cmpd="sng">
                      <a:noFill/>
                    </a:lnT>
                    <a:lnB w="12700" cmpd="sng">
                      <a:noFill/>
                      <a:prstDash val="solid"/>
                    </a:lnB>
                    <a:noFill/>
                  </a:tcPr>
                </a:tc>
                <a:extLst>
                  <a:ext uri="{0D108BD9-81ED-4DB2-BD59-A6C34878D82A}">
                    <a16:rowId xmlns:a16="http://schemas.microsoft.com/office/drawing/2014/main" val="3921528290"/>
                  </a:ext>
                </a:extLst>
              </a:tr>
              <a:tr h="50199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900" cap="none" spc="0" dirty="0">
                          <a:solidFill>
                            <a:schemeClr val="tx1"/>
                          </a:solidFill>
                        </a:rPr>
                        <a:t>Linear Support Vector Classifier	</a:t>
                      </a:r>
                    </a:p>
                  </a:txBody>
                  <a:tcPr marL="109926" marR="109926" marT="54963" marB="109926">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900" cap="none" spc="0">
                          <a:solidFill>
                            <a:schemeClr val="tx1"/>
                          </a:solidFill>
                        </a:rPr>
                        <a:t>0.68671</a:t>
                      </a:r>
                    </a:p>
                  </a:txBody>
                  <a:tcPr marL="109926" marR="109926" marT="54963" marB="109926">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extLst>
                  <a:ext uri="{0D108BD9-81ED-4DB2-BD59-A6C34878D82A}">
                    <a16:rowId xmlns:a16="http://schemas.microsoft.com/office/drawing/2014/main" val="1815350432"/>
                  </a:ext>
                </a:extLst>
              </a:tr>
              <a:tr h="50199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900" cap="none" spc="0" err="1">
                          <a:solidFill>
                            <a:schemeClr val="tx1"/>
                          </a:solidFill>
                        </a:rPr>
                        <a:t>XGBoost</a:t>
                      </a:r>
                      <a:r>
                        <a:rPr lang="en-US" sz="1900" cap="none" spc="0">
                          <a:solidFill>
                            <a:schemeClr val="tx1"/>
                          </a:solidFill>
                        </a:rPr>
                        <a:t> Classifier	</a:t>
                      </a:r>
                    </a:p>
                  </a:txBody>
                  <a:tcPr marL="109926" marR="109926" marT="54963" marB="109926">
                    <a:lnL w="12700" cap="flat" cmpd="sng" algn="ctr">
                      <a:noFill/>
                      <a:prstDash val="solid"/>
                    </a:lnL>
                    <a:lnR w="12700" cmpd="sng">
                      <a:noFill/>
                      <a:prstDash val="solid"/>
                    </a:lnR>
                    <a:lnT w="12700" cmpd="sng">
                      <a:noFill/>
                      <a:prstDash val="solid"/>
                    </a:lnT>
                    <a:lnB w="12700" cmpd="sng">
                      <a:noFill/>
                      <a:prstDash val="solid"/>
                    </a:lnB>
                    <a:noFill/>
                  </a:tcPr>
                </a:tc>
                <a:tc>
                  <a:txBody>
                    <a:bodyPr/>
                    <a:lstStyle/>
                    <a:p>
                      <a:r>
                        <a:rPr lang="en-US" sz="1900" cap="none" spc="0">
                          <a:solidFill>
                            <a:schemeClr val="tx1"/>
                          </a:solidFill>
                        </a:rPr>
                        <a:t>0.68296</a:t>
                      </a:r>
                    </a:p>
                  </a:txBody>
                  <a:tcPr marL="109926" marR="109926" marT="54963" marB="109926">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896030440"/>
                  </a:ext>
                </a:extLst>
              </a:tr>
              <a:tr h="50199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900" cap="none" spc="0">
                          <a:solidFill>
                            <a:schemeClr val="tx1"/>
                          </a:solidFill>
                        </a:rPr>
                        <a:t>Neural Network Classifier</a:t>
                      </a:r>
                    </a:p>
                  </a:txBody>
                  <a:tcPr marL="109926" marR="109926" marT="54963" marB="109926">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r>
                        <a:rPr lang="en-US" sz="1900" cap="none" spc="0">
                          <a:solidFill>
                            <a:schemeClr val="tx1"/>
                          </a:solidFill>
                        </a:rPr>
                        <a:t>0.64979</a:t>
                      </a:r>
                    </a:p>
                  </a:txBody>
                  <a:tcPr marL="109926" marR="109926" marT="54963" marB="109926">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extLst>
                  <a:ext uri="{0D108BD9-81ED-4DB2-BD59-A6C34878D82A}">
                    <a16:rowId xmlns:a16="http://schemas.microsoft.com/office/drawing/2014/main" val="2956842068"/>
                  </a:ext>
                </a:extLst>
              </a:tr>
              <a:tr h="50199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900" cap="none" spc="0" dirty="0">
                          <a:solidFill>
                            <a:schemeClr val="tx1"/>
                          </a:solidFill>
                        </a:rPr>
                        <a:t>Support Vector Classifier	</a:t>
                      </a:r>
                    </a:p>
                  </a:txBody>
                  <a:tcPr marL="109926" marR="109926" marT="54963" marB="109926">
                    <a:lnL w="12700" cap="flat" cmpd="sng" algn="ctr">
                      <a:noFill/>
                      <a:prstDash val="solid"/>
                    </a:lnL>
                    <a:lnR w="12700" cmpd="sng">
                      <a:noFill/>
                      <a:prstDash val="solid"/>
                    </a:lnR>
                    <a:lnT w="12700" cmpd="sng">
                      <a:noFill/>
                      <a:prstDash val="solid"/>
                    </a:lnT>
                    <a:lnB w="12700" cmpd="sng">
                      <a:noFill/>
                      <a:prstDash val="soli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900" cap="none" spc="0">
                          <a:solidFill>
                            <a:schemeClr val="tx1"/>
                          </a:solidFill>
                        </a:rPr>
                        <a:t>0.64102</a:t>
                      </a:r>
                    </a:p>
                  </a:txBody>
                  <a:tcPr marL="109926" marR="109926" marT="54963" marB="109926">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2608766508"/>
                  </a:ext>
                </a:extLst>
              </a:tr>
              <a:tr h="50199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900" cap="none" spc="0" dirty="0">
                          <a:solidFill>
                            <a:schemeClr val="tx1"/>
                          </a:solidFill>
                        </a:rPr>
                        <a:t>Logistic regression</a:t>
                      </a:r>
                    </a:p>
                  </a:txBody>
                  <a:tcPr marL="109926" marR="109926" marT="54963" marB="109926">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r>
                        <a:rPr lang="en-US" sz="1900" cap="none" spc="0">
                          <a:solidFill>
                            <a:schemeClr val="tx1"/>
                          </a:solidFill>
                        </a:rPr>
                        <a:t>0.61342</a:t>
                      </a:r>
                    </a:p>
                  </a:txBody>
                  <a:tcPr marL="109926" marR="109926" marT="54963" marB="109926">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extLst>
                  <a:ext uri="{0D108BD9-81ED-4DB2-BD59-A6C34878D82A}">
                    <a16:rowId xmlns:a16="http://schemas.microsoft.com/office/drawing/2014/main" val="207601856"/>
                  </a:ext>
                </a:extLst>
              </a:tr>
              <a:tr h="50199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900" cap="none" spc="0">
                          <a:solidFill>
                            <a:schemeClr val="tx1"/>
                          </a:solidFill>
                        </a:rPr>
                        <a:t>Random Forest Classifier	</a:t>
                      </a:r>
                    </a:p>
                  </a:txBody>
                  <a:tcPr marL="109926" marR="109926" marT="54963" marB="109926">
                    <a:lnL w="12700" cap="flat" cmpd="sng" algn="ctr">
                      <a:noFill/>
                      <a:prstDash val="solid"/>
                    </a:lnL>
                    <a:lnR w="12700" cmpd="sng">
                      <a:noFill/>
                      <a:prstDash val="solid"/>
                    </a:lnR>
                    <a:lnT w="12700" cmpd="sng">
                      <a:noFill/>
                      <a:prstDash val="solid"/>
                    </a:lnT>
                    <a:lnB w="12700" cap="flat" cmpd="sng" algn="ctr">
                      <a:noFill/>
                      <a:prstDash val="soli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900" cap="none" spc="0" dirty="0">
                          <a:solidFill>
                            <a:schemeClr val="tx1"/>
                          </a:solidFill>
                        </a:rPr>
                        <a:t>0.49878</a:t>
                      </a:r>
                    </a:p>
                  </a:txBody>
                  <a:tcPr marL="109926" marR="109926" marT="54963" marB="109926">
                    <a:lnL w="12700" cmpd="sng">
                      <a:noFill/>
                      <a:prstDash val="solid"/>
                    </a:lnL>
                    <a:lnR w="12700" cmpd="sng">
                      <a:noFill/>
                      <a:prstDash val="solid"/>
                    </a:lnR>
                    <a:lnT w="12700" cmpd="sng">
                      <a:noFill/>
                      <a:prstDash val="solid"/>
                    </a:lnT>
                    <a:lnB w="12700" cap="flat" cmpd="sng" algn="ctr">
                      <a:noFill/>
                      <a:prstDash val="solid"/>
                    </a:lnB>
                    <a:noFill/>
                  </a:tcPr>
                </a:tc>
                <a:extLst>
                  <a:ext uri="{0D108BD9-81ED-4DB2-BD59-A6C34878D82A}">
                    <a16:rowId xmlns:a16="http://schemas.microsoft.com/office/drawing/2014/main" val="2098641807"/>
                  </a:ext>
                </a:extLst>
              </a:tr>
            </a:tbl>
          </a:graphicData>
        </a:graphic>
      </p:graphicFrame>
    </p:spTree>
    <p:extLst>
      <p:ext uri="{BB962C8B-B14F-4D97-AF65-F5344CB8AC3E}">
        <p14:creationId xmlns:p14="http://schemas.microsoft.com/office/powerpoint/2010/main" val="26243736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1359F6-738A-AB43-A592-DDD267E26EB5}"/>
              </a:ext>
            </a:extLst>
          </p:cNvPr>
          <p:cNvSpPr>
            <a:spLocks noGrp="1"/>
          </p:cNvSpPr>
          <p:nvPr>
            <p:ph type="title"/>
          </p:nvPr>
        </p:nvSpPr>
        <p:spPr>
          <a:xfrm>
            <a:off x="640080" y="6033461"/>
            <a:ext cx="10911840" cy="640081"/>
          </a:xfrm>
        </p:spPr>
        <p:txBody>
          <a:bodyPr vert="horz" lIns="91440" tIns="45720" rIns="91440" bIns="45720" rtlCol="0" anchor="ctr">
            <a:normAutofit/>
          </a:bodyPr>
          <a:lstStyle/>
          <a:p>
            <a:pPr algn="ctr"/>
            <a:r>
              <a:rPr lang="en-US" sz="3200" dirty="0"/>
              <a:t>Live Demo</a:t>
            </a:r>
          </a:p>
        </p:txBody>
      </p:sp>
      <p:pic>
        <p:nvPicPr>
          <p:cNvPr id="7" name="Picture 6">
            <a:extLst>
              <a:ext uri="{FF2B5EF4-FFF2-40B4-BE49-F238E27FC236}">
                <a16:creationId xmlns:a16="http://schemas.microsoft.com/office/drawing/2014/main" id="{517138D8-543F-4C43-A320-8ED11C0D2333}"/>
              </a:ext>
            </a:extLst>
          </p:cNvPr>
          <p:cNvPicPr>
            <a:picLocks noChangeAspect="1"/>
          </p:cNvPicPr>
          <p:nvPr/>
        </p:nvPicPr>
        <p:blipFill>
          <a:blip r:embed="rId3">
            <a:extLst>
              <a:ext uri="{28A0092B-C50C-407E-A947-70E740481C1C}">
                <a14:useLocalDpi xmlns:a14="http://schemas.microsoft.com/office/drawing/2010/main" val="0"/>
              </a:ext>
            </a:extLst>
          </a:blip>
          <a:srcRect t="3949" b="3949"/>
          <a:stretch/>
        </p:blipFill>
        <p:spPr>
          <a:xfrm>
            <a:off x="334204" y="504497"/>
            <a:ext cx="11552996" cy="5528963"/>
          </a:xfrm>
          <a:prstGeom prst="rect">
            <a:avLst/>
          </a:prstGeom>
          <a:ln w="19050">
            <a:solidFill>
              <a:schemeClr val="tx1"/>
            </a:solidFill>
            <a:miter lim="800000"/>
          </a:ln>
        </p:spPr>
      </p:pic>
    </p:spTree>
    <p:extLst>
      <p:ext uri="{BB962C8B-B14F-4D97-AF65-F5344CB8AC3E}">
        <p14:creationId xmlns:p14="http://schemas.microsoft.com/office/powerpoint/2010/main" val="329940041"/>
      </p:ext>
    </p:extLst>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3D black question marks with one yellow question mark">
            <a:extLst>
              <a:ext uri="{FF2B5EF4-FFF2-40B4-BE49-F238E27FC236}">
                <a16:creationId xmlns:a16="http://schemas.microsoft.com/office/drawing/2014/main" id="{924A4E94-44EF-4DB9-A6B9-42B1401893F4}"/>
              </a:ext>
            </a:extLst>
          </p:cNvPr>
          <p:cNvPicPr>
            <a:picLocks noChangeAspect="1"/>
          </p:cNvPicPr>
          <p:nvPr/>
        </p:nvPicPr>
        <p:blipFill rotWithShape="1">
          <a:blip r:embed="rId3"/>
          <a:srcRect l="31471" r="22393" b="1"/>
          <a:stretch/>
        </p:blipFill>
        <p:spPr>
          <a:xfrm>
            <a:off x="3523488" y="10"/>
            <a:ext cx="8668512" cy="6857990"/>
          </a:xfrm>
          <a:prstGeom prst="rect">
            <a:avLst/>
          </a:prstGeom>
        </p:spPr>
      </p:pic>
      <p:sp>
        <p:nvSpPr>
          <p:cNvPr id="11" name="Rectangle 10">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C2A4326-15B6-F44F-A11A-71C351C996CB}"/>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dirty="0"/>
              <a:t>Conclusions</a:t>
            </a:r>
          </a:p>
        </p:txBody>
      </p:sp>
      <p:sp>
        <p:nvSpPr>
          <p:cNvPr id="13" name="Rectangle 12">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9" name="Rectangle 14">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02778687"/>
      </p:ext>
    </p:extLst>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8" name="Rectangle 75">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descr="A picture containing text, sign&#10;&#10;Description automatically generated">
            <a:extLst>
              <a:ext uri="{FF2B5EF4-FFF2-40B4-BE49-F238E27FC236}">
                <a16:creationId xmlns:a16="http://schemas.microsoft.com/office/drawing/2014/main" id="{3B21488C-4BAE-5C4C-8F02-E6D8F056DB01}"/>
              </a:ext>
            </a:extLst>
          </p:cNvPr>
          <p:cNvPicPr>
            <a:picLocks noChangeAspect="1"/>
          </p:cNvPicPr>
          <p:nvPr/>
        </p:nvPicPr>
        <p:blipFill rotWithShape="1">
          <a:blip r:embed="rId3">
            <a:alphaModFix amt="35000"/>
            <a:extLst>
              <a:ext uri="{BEBA8EAE-BF5A-486C-A8C5-ECC9F3942E4B}">
                <a14:imgProps xmlns:a14="http://schemas.microsoft.com/office/drawing/2010/main">
                  <a14:imgLayer r:embed="rId4">
                    <a14:imgEffect>
                      <a14:saturation sat="400000"/>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5"/>
              </a:ext>
            </a:extLst>
          </a:blip>
          <a:srcRect l="17333"/>
          <a:stretch/>
        </p:blipFill>
        <p:spPr>
          <a:xfrm>
            <a:off x="20" y="10"/>
            <a:ext cx="12191979" cy="6857990"/>
          </a:xfrm>
          <a:prstGeom prst="rect">
            <a:avLst/>
          </a:prstGeom>
        </p:spPr>
      </p:pic>
      <p:sp>
        <p:nvSpPr>
          <p:cNvPr id="2" name="Title 1">
            <a:extLst>
              <a:ext uri="{FF2B5EF4-FFF2-40B4-BE49-F238E27FC236}">
                <a16:creationId xmlns:a16="http://schemas.microsoft.com/office/drawing/2014/main" id="{66190880-6048-8F48-BB1D-5BBC8849F99C}"/>
              </a:ext>
            </a:extLst>
          </p:cNvPr>
          <p:cNvSpPr>
            <a:spLocks noGrp="1"/>
          </p:cNvSpPr>
          <p:nvPr>
            <p:ph type="title"/>
          </p:nvPr>
        </p:nvSpPr>
        <p:spPr>
          <a:xfrm>
            <a:off x="838200" y="365125"/>
            <a:ext cx="10515600" cy="1325563"/>
          </a:xfrm>
        </p:spPr>
        <p:txBody>
          <a:bodyPr>
            <a:normAutofit/>
          </a:bodyPr>
          <a:lstStyle/>
          <a:p>
            <a:r>
              <a:rPr lang="en-US" dirty="0">
                <a:solidFill>
                  <a:srgbClr val="FFFFFF"/>
                </a:solidFill>
              </a:rPr>
              <a:t>Good vs Bad, Ethics?</a:t>
            </a:r>
          </a:p>
        </p:txBody>
      </p:sp>
      <p:graphicFrame>
        <p:nvGraphicFramePr>
          <p:cNvPr id="17" name="Content Placeholder 2">
            <a:extLst>
              <a:ext uri="{FF2B5EF4-FFF2-40B4-BE49-F238E27FC236}">
                <a16:creationId xmlns:a16="http://schemas.microsoft.com/office/drawing/2014/main" id="{F6F90FC2-F318-7244-82B5-DCD882E9FC64}"/>
              </a:ext>
            </a:extLst>
          </p:cNvPr>
          <p:cNvGraphicFramePr>
            <a:graphicFrameLocks/>
          </p:cNvGraphicFramePr>
          <p:nvPr>
            <p:extLst>
              <p:ext uri="{D42A27DB-BD31-4B8C-83A1-F6EECF244321}">
                <p14:modId xmlns:p14="http://schemas.microsoft.com/office/powerpoint/2010/main" val="3516174770"/>
              </p:ext>
            </p:extLst>
          </p:nvPr>
        </p:nvGraphicFramePr>
        <p:xfrm>
          <a:off x="504497" y="1027905"/>
          <a:ext cx="11524593" cy="5656674"/>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43195845"/>
      </p:ext>
    </p:extLst>
  </p:cSld>
  <p:clrMapOvr>
    <a:overrideClrMapping bg1="dk1" tx1="lt1" bg2="dk2" tx2="lt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9" name="Picture 38" descr="Abstract particle graph background">
            <a:extLst>
              <a:ext uri="{FF2B5EF4-FFF2-40B4-BE49-F238E27FC236}">
                <a16:creationId xmlns:a16="http://schemas.microsoft.com/office/drawing/2014/main" id="{D834F33C-3DE5-CB4A-9116-2EBF3BA3D6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1980" cy="6858000"/>
          </a:xfrm>
          <a:prstGeom prst="rect">
            <a:avLst/>
          </a:prstGeom>
        </p:spPr>
      </p:pic>
      <p:sp>
        <p:nvSpPr>
          <p:cNvPr id="10" name="Rectangle 9">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41F8CE2D-2959-4900-A327-FF5A2D0015FA}"/>
              </a:ext>
            </a:extLst>
          </p:cNvPr>
          <p:cNvPicPr>
            <a:picLocks noChangeAspect="1"/>
          </p:cNvPicPr>
          <p:nvPr/>
        </p:nvPicPr>
        <p:blipFill rotWithShape="1">
          <a:blip r:embed="rId4">
            <a:alphaModFix amt="35000"/>
          </a:blip>
          <a:srcRect t="6495" b="18505"/>
          <a:stretch/>
        </p:blipFill>
        <p:spPr>
          <a:xfrm>
            <a:off x="20" y="1"/>
            <a:ext cx="12191980" cy="6857999"/>
          </a:xfrm>
          <a:prstGeom prst="rect">
            <a:avLst/>
          </a:prstGeom>
        </p:spPr>
      </p:pic>
      <p:sp>
        <p:nvSpPr>
          <p:cNvPr id="2" name="Title 1">
            <a:extLst>
              <a:ext uri="{FF2B5EF4-FFF2-40B4-BE49-F238E27FC236}">
                <a16:creationId xmlns:a16="http://schemas.microsoft.com/office/drawing/2014/main" id="{F06665B4-860C-7A4D-8A4E-7D69EC62823F}"/>
              </a:ext>
            </a:extLst>
          </p:cNvPr>
          <p:cNvSpPr>
            <a:spLocks noGrp="1"/>
          </p:cNvSpPr>
          <p:nvPr>
            <p:ph type="title"/>
          </p:nvPr>
        </p:nvSpPr>
        <p:spPr>
          <a:xfrm>
            <a:off x="838201" y="1065862"/>
            <a:ext cx="3313164" cy="4726276"/>
          </a:xfrm>
        </p:spPr>
        <p:txBody>
          <a:bodyPr>
            <a:normAutofit/>
          </a:bodyPr>
          <a:lstStyle/>
          <a:p>
            <a:pPr algn="r"/>
            <a:r>
              <a:rPr lang="en-US" sz="4000" dirty="0">
                <a:solidFill>
                  <a:srgbClr val="FFFFFF"/>
                </a:solidFill>
              </a:rPr>
              <a:t>Challenges </a:t>
            </a:r>
            <a:br>
              <a:rPr lang="en-US" sz="4000" dirty="0">
                <a:solidFill>
                  <a:srgbClr val="FFFFFF"/>
                </a:solidFill>
              </a:rPr>
            </a:br>
            <a:br>
              <a:rPr lang="en-US" sz="4000" dirty="0">
                <a:solidFill>
                  <a:srgbClr val="FFFFFF"/>
                </a:solidFill>
              </a:rPr>
            </a:br>
            <a:br>
              <a:rPr lang="en-US" sz="4000" dirty="0">
                <a:solidFill>
                  <a:srgbClr val="FFFFFF"/>
                </a:solidFill>
              </a:rPr>
            </a:br>
            <a:br>
              <a:rPr lang="en-US" sz="4000" dirty="0">
                <a:solidFill>
                  <a:srgbClr val="FFFFFF"/>
                </a:solidFill>
              </a:rPr>
            </a:br>
            <a:r>
              <a:rPr lang="en-US" sz="4000" dirty="0">
                <a:solidFill>
                  <a:srgbClr val="FFFFFF"/>
                </a:solidFill>
              </a:rPr>
              <a:t> Future Opportunities and use cases</a:t>
            </a:r>
          </a:p>
        </p:txBody>
      </p:sp>
      <p:cxnSp>
        <p:nvCxnSpPr>
          <p:cNvPr id="16" name="Straight Connector 11">
            <a:extLst>
              <a:ext uri="{FF2B5EF4-FFF2-40B4-BE49-F238E27FC236}">
                <a16:creationId xmlns:a16="http://schemas.microsoft.com/office/drawing/2014/main" id="{67182200-4859-4C8D-BCBB-55B245C28B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372"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7" name="Content Placeholder 6">
            <a:extLst>
              <a:ext uri="{FF2B5EF4-FFF2-40B4-BE49-F238E27FC236}">
                <a16:creationId xmlns:a16="http://schemas.microsoft.com/office/drawing/2014/main" id="{2B076C62-676F-6144-8BF5-484B86D6EA79}"/>
              </a:ext>
            </a:extLst>
          </p:cNvPr>
          <p:cNvSpPr>
            <a:spLocks noGrp="1"/>
          </p:cNvSpPr>
          <p:nvPr>
            <p:ph idx="1"/>
          </p:nvPr>
        </p:nvSpPr>
        <p:spPr>
          <a:xfrm>
            <a:off x="4989545" y="1492249"/>
            <a:ext cx="6897649" cy="1725464"/>
          </a:xfrm>
        </p:spPr>
        <p:txBody>
          <a:bodyPr>
            <a:normAutofit/>
          </a:bodyPr>
          <a:lstStyle/>
          <a:p>
            <a:pPr lvl="0"/>
            <a:r>
              <a:rPr lang="en-US" sz="2000" dirty="0"/>
              <a:t>There is a scarcity of labeled data.</a:t>
            </a:r>
          </a:p>
          <a:p>
            <a:pPr lvl="0"/>
            <a:r>
              <a:rPr lang="en-US" sz="2000" dirty="0"/>
              <a:t>It's probable that we won't obtain an accurate picture of a user's personality from their social media.</a:t>
            </a:r>
          </a:p>
        </p:txBody>
      </p:sp>
      <p:cxnSp>
        <p:nvCxnSpPr>
          <p:cNvPr id="17" name="Straight Connector 16">
            <a:extLst>
              <a:ext uri="{FF2B5EF4-FFF2-40B4-BE49-F238E27FC236}">
                <a16:creationId xmlns:a16="http://schemas.microsoft.com/office/drawing/2014/main" id="{66659D4B-E324-4D43-915A-0C6B955F3FE2}"/>
              </a:ext>
            </a:extLst>
          </p:cNvPr>
          <p:cNvCxnSpPr>
            <a:cxnSpLocks/>
          </p:cNvCxnSpPr>
          <p:nvPr/>
        </p:nvCxnSpPr>
        <p:spPr>
          <a:xfrm>
            <a:off x="5155379" y="2660984"/>
            <a:ext cx="6592121" cy="0"/>
          </a:xfrm>
          <a:prstGeom prst="line">
            <a:avLst/>
          </a:prstGeom>
        </p:spPr>
        <p:style>
          <a:lnRef idx="3">
            <a:schemeClr val="accent3"/>
          </a:lnRef>
          <a:fillRef idx="0">
            <a:schemeClr val="accent3"/>
          </a:fillRef>
          <a:effectRef idx="2">
            <a:schemeClr val="accent3"/>
          </a:effectRef>
          <a:fontRef idx="minor">
            <a:schemeClr val="tx1"/>
          </a:fontRef>
        </p:style>
      </p:cxnSp>
      <p:sp>
        <p:nvSpPr>
          <p:cNvPr id="8" name="Rectangle 7">
            <a:extLst>
              <a:ext uri="{FF2B5EF4-FFF2-40B4-BE49-F238E27FC236}">
                <a16:creationId xmlns:a16="http://schemas.microsoft.com/office/drawing/2014/main" id="{9C00BECC-6589-9E4C-AE1F-25FEB76D6308}"/>
              </a:ext>
            </a:extLst>
          </p:cNvPr>
          <p:cNvSpPr/>
          <p:nvPr/>
        </p:nvSpPr>
        <p:spPr>
          <a:xfrm>
            <a:off x="4989547" y="3035306"/>
            <a:ext cx="6897654" cy="3509868"/>
          </a:xfrm>
          <a:prstGeom prst="rect">
            <a:avLst/>
          </a:prstGeom>
        </p:spPr>
        <p:txBody>
          <a:bodyPr vert="horz" lIns="91440" tIns="45720" rIns="91440" bIns="45720" rtlCol="0">
            <a:normAutofit fontScale="92500" lnSpcReduction="10000"/>
          </a:bodyPr>
          <a:lstStyle/>
          <a:p>
            <a:pPr marL="228600" indent="-228600">
              <a:lnSpc>
                <a:spcPct val="90000"/>
              </a:lnSpc>
              <a:spcBef>
                <a:spcPts val="1000"/>
              </a:spcBef>
              <a:buFont typeface="Arial" panose="020B0604020202020204" pitchFamily="34" charset="0"/>
              <a:buChar char="•"/>
            </a:pPr>
            <a:r>
              <a:rPr lang="en-US" sz="2000" dirty="0"/>
              <a:t>Automated personality prediction from social media may be used in a variety of settings, including social media marketing and dating apps and websites.</a:t>
            </a:r>
          </a:p>
          <a:p>
            <a:pPr marL="228600" indent="-228600">
              <a:lnSpc>
                <a:spcPct val="90000"/>
              </a:lnSpc>
              <a:spcBef>
                <a:spcPts val="1000"/>
              </a:spcBef>
              <a:buFont typeface="Arial" panose="020B0604020202020204" pitchFamily="34" charset="0"/>
              <a:buChar char="•"/>
            </a:pPr>
            <a:r>
              <a:rPr lang="en-US" sz="2000" dirty="0"/>
              <a:t>The person can have a better understanding of his personality by analyzing both the text and the quiz.</a:t>
            </a:r>
          </a:p>
          <a:p>
            <a:pPr marL="228600" indent="-228600">
              <a:lnSpc>
                <a:spcPct val="90000"/>
              </a:lnSpc>
              <a:spcBef>
                <a:spcPts val="1000"/>
              </a:spcBef>
              <a:buFont typeface="Arial" panose="020B0604020202020204" pitchFamily="34" charset="0"/>
              <a:buChar char="•"/>
            </a:pPr>
            <a:r>
              <a:rPr lang="en-US" sz="2000" dirty="0"/>
              <a:t>The results of this study can assist NLP practitioners and psychologists regarding identification of personality types and associated cognitive processes.</a:t>
            </a:r>
          </a:p>
          <a:p>
            <a:pPr marL="228600" indent="-228600">
              <a:lnSpc>
                <a:spcPct val="90000"/>
              </a:lnSpc>
              <a:spcBef>
                <a:spcPts val="1000"/>
              </a:spcBef>
              <a:buFont typeface="Arial" panose="020B0604020202020204" pitchFamily="34" charset="0"/>
              <a:buChar char="•"/>
            </a:pPr>
            <a:r>
              <a:rPr lang="en-US" sz="2000" dirty="0"/>
              <a:t>It could aid organizations/schools in determining which aspects of the individual require support and training.</a:t>
            </a:r>
          </a:p>
          <a:p>
            <a:pPr marL="228600" indent="-228600">
              <a:lnSpc>
                <a:spcPct val="90000"/>
              </a:lnSpc>
              <a:spcBef>
                <a:spcPts val="1000"/>
              </a:spcBef>
              <a:buFont typeface="Arial" panose="020B0604020202020204" pitchFamily="34" charset="0"/>
              <a:buChar char="•"/>
            </a:pPr>
            <a:r>
              <a:rPr lang="en-US" sz="2000" dirty="0"/>
              <a:t>The use of recurrent Neural Networks may improve prediction accuracy.</a:t>
            </a:r>
          </a:p>
          <a:p>
            <a:pPr marL="228600" indent="-228600">
              <a:lnSpc>
                <a:spcPct val="90000"/>
              </a:lnSpc>
              <a:spcBef>
                <a:spcPts val="1000"/>
              </a:spcBef>
              <a:buFont typeface="Arial" panose="020B0604020202020204" pitchFamily="34" charset="0"/>
              <a:buChar char="•"/>
            </a:pPr>
            <a:endParaRPr lang="en-US" sz="2000" dirty="0"/>
          </a:p>
        </p:txBody>
      </p:sp>
    </p:spTree>
    <p:extLst>
      <p:ext uri="{BB962C8B-B14F-4D97-AF65-F5344CB8AC3E}">
        <p14:creationId xmlns:p14="http://schemas.microsoft.com/office/powerpoint/2010/main" val="2704685673"/>
      </p:ext>
    </p:extLst>
  </p:cSld>
  <p:clrMapOvr>
    <a:overrideClrMapping bg1="dk1" tx1="lt1" bg2="dk2" tx2="lt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5219498-D544-41AC-98FE-8F956EF66A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500DBFC-17A9-4E0A-AEE2-A49F9AEEF0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6ED7735-857F-6040-81CA-574508E9F16C}"/>
              </a:ext>
            </a:extLst>
          </p:cNvPr>
          <p:cNvSpPr>
            <a:spLocks noGrp="1"/>
          </p:cNvSpPr>
          <p:nvPr>
            <p:ph type="title"/>
          </p:nvPr>
        </p:nvSpPr>
        <p:spPr>
          <a:xfrm>
            <a:off x="804672" y="4267832"/>
            <a:ext cx="4805996" cy="1297115"/>
          </a:xfrm>
        </p:spPr>
        <p:txBody>
          <a:bodyPr vert="horz" lIns="91440" tIns="45720" rIns="91440" bIns="45720" rtlCol="0" anchor="t">
            <a:normAutofit/>
          </a:bodyPr>
          <a:lstStyle/>
          <a:p>
            <a:r>
              <a:rPr lang="en-US" sz="4000" kern="1200">
                <a:solidFill>
                  <a:schemeClr val="tx2"/>
                </a:solidFill>
                <a:latin typeface="+mj-lt"/>
                <a:ea typeface="+mj-ea"/>
                <a:cs typeface="+mj-cs"/>
              </a:rPr>
              <a:t>Thank You </a:t>
            </a:r>
          </a:p>
        </p:txBody>
      </p:sp>
      <p:grpSp>
        <p:nvGrpSpPr>
          <p:cNvPr id="14" name="Group 13">
            <a:extLst>
              <a:ext uri="{FF2B5EF4-FFF2-40B4-BE49-F238E27FC236}">
                <a16:creationId xmlns:a16="http://schemas.microsoft.com/office/drawing/2014/main" id="{D74613BB-817C-4C4F-8A24-4936F2F064C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01023" y="52996"/>
            <a:ext cx="6093363" cy="6805005"/>
            <a:chOff x="6101023" y="52996"/>
            <a:chExt cx="6093363" cy="6805005"/>
          </a:xfrm>
        </p:grpSpPr>
        <p:sp>
          <p:nvSpPr>
            <p:cNvPr id="15" name="Freeform: Shape 14">
              <a:extLst>
                <a:ext uri="{FF2B5EF4-FFF2-40B4-BE49-F238E27FC236}">
                  <a16:creationId xmlns:a16="http://schemas.microsoft.com/office/drawing/2014/main" id="{926C820D-9A01-44F0-AE18-C2DAB089B8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01024" y="52997"/>
              <a:ext cx="6093362" cy="6805004"/>
            </a:xfrm>
            <a:custGeom>
              <a:avLst/>
              <a:gdLst>
                <a:gd name="connsiteX0" fmla="*/ 3517682 w 5890490"/>
                <a:gd name="connsiteY0" fmla="*/ 0 h 6578439"/>
                <a:gd name="connsiteX1" fmla="*/ 5849513 w 5890490"/>
                <a:gd name="connsiteY1" fmla="*/ 841730 h 6578439"/>
                <a:gd name="connsiteX2" fmla="*/ 5890490 w 5890490"/>
                <a:gd name="connsiteY2" fmla="*/ 879060 h 6578439"/>
                <a:gd name="connsiteX3" fmla="*/ 5890490 w 5890490"/>
                <a:gd name="connsiteY3" fmla="*/ 1816052 h 6578439"/>
                <a:gd name="connsiteX4" fmla="*/ 5856961 w 5890490"/>
                <a:gd name="connsiteY4" fmla="*/ 1771023 h 6578439"/>
                <a:gd name="connsiteX5" fmla="*/ 5655397 w 5890490"/>
                <a:gd name="connsiteY5" fmla="*/ 1548813 h 6578439"/>
                <a:gd name="connsiteX6" fmla="*/ 3517682 w 5890490"/>
                <a:gd name="connsiteY6" fmla="*/ 658717 h 6578439"/>
                <a:gd name="connsiteX7" fmla="*/ 2395696 w 5890490"/>
                <a:gd name="connsiteY7" fmla="*/ 850721 h 6578439"/>
                <a:gd name="connsiteX8" fmla="*/ 1519955 w 5890490"/>
                <a:gd name="connsiteY8" fmla="*/ 1450441 h 6578439"/>
                <a:gd name="connsiteX9" fmla="*/ 1223630 w 5890490"/>
                <a:gd name="connsiteY9" fmla="*/ 1841430 h 6578439"/>
                <a:gd name="connsiteX10" fmla="*/ 1075857 w 5890490"/>
                <a:gd name="connsiteY10" fmla="*/ 2329343 h 6578439"/>
                <a:gd name="connsiteX11" fmla="*/ 731010 w 5890490"/>
                <a:gd name="connsiteY11" fmla="*/ 3483744 h 6578439"/>
                <a:gd name="connsiteX12" fmla="*/ 741000 w 5890490"/>
                <a:gd name="connsiteY12" fmla="*/ 4479719 h 6578439"/>
                <a:gd name="connsiteX13" fmla="*/ 1315615 w 5890490"/>
                <a:gd name="connsiteY13" fmla="*/ 5443827 h 6578439"/>
                <a:gd name="connsiteX14" fmla="*/ 2277503 w 5890490"/>
                <a:gd name="connsiteY14" fmla="*/ 6259386 h 6578439"/>
                <a:gd name="connsiteX15" fmla="*/ 3439448 w 5890490"/>
                <a:gd name="connsiteY15" fmla="*/ 6551739 h 6578439"/>
                <a:gd name="connsiteX16" fmla="*/ 4408732 w 5890490"/>
                <a:gd name="connsiteY16" fmla="*/ 6255172 h 6578439"/>
                <a:gd name="connsiteX17" fmla="*/ 5343243 w 5890490"/>
                <a:gd name="connsiteY17" fmla="*/ 5442509 h 6578439"/>
                <a:gd name="connsiteX18" fmla="*/ 5745566 w 5890490"/>
                <a:gd name="connsiteY18" fmla="*/ 5056656 h 6578439"/>
                <a:gd name="connsiteX19" fmla="*/ 5890490 w 5890490"/>
                <a:gd name="connsiteY19" fmla="*/ 4920880 h 6578439"/>
                <a:gd name="connsiteX20" fmla="*/ 5890490 w 5890490"/>
                <a:gd name="connsiteY20" fmla="*/ 5821966 h 6578439"/>
                <a:gd name="connsiteX21" fmla="*/ 5802002 w 5890490"/>
                <a:gd name="connsiteY21" fmla="*/ 5907904 h 6578439"/>
                <a:gd name="connsiteX22" fmla="*/ 5294358 w 5890490"/>
                <a:gd name="connsiteY22" fmla="*/ 6397505 h 6578439"/>
                <a:gd name="connsiteX23" fmla="*/ 5077178 w 5890490"/>
                <a:gd name="connsiteY23" fmla="*/ 6578439 h 6578439"/>
                <a:gd name="connsiteX24" fmla="*/ 1567290 w 5890490"/>
                <a:gd name="connsiteY24" fmla="*/ 6578439 h 6578439"/>
                <a:gd name="connsiteX25" fmla="*/ 1508588 w 5890490"/>
                <a:gd name="connsiteY25" fmla="*/ 6535186 h 6578439"/>
                <a:gd name="connsiteX26" fmla="*/ 826498 w 5890490"/>
                <a:gd name="connsiteY26" fmla="*/ 5876034 h 6578439"/>
                <a:gd name="connsiteX27" fmla="*/ 122403 w 5890490"/>
                <a:gd name="connsiteY27" fmla="*/ 3255655 h 6578439"/>
                <a:gd name="connsiteX28" fmla="*/ 1061197 w 5890490"/>
                <a:gd name="connsiteY28" fmla="*/ 984650 h 6578439"/>
                <a:gd name="connsiteX29" fmla="*/ 3517682 w 5890490"/>
                <a:gd name="connsiteY29" fmla="*/ 0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890490" h="6578439">
                  <a:moveTo>
                    <a:pt x="3517682" y="0"/>
                  </a:moveTo>
                  <a:cubicBezTo>
                    <a:pt x="4402016" y="0"/>
                    <a:pt x="5213741" y="315483"/>
                    <a:pt x="5849513" y="841730"/>
                  </a:cubicBezTo>
                  <a:lnTo>
                    <a:pt x="5890490" y="879060"/>
                  </a:lnTo>
                  <a:lnTo>
                    <a:pt x="5890490" y="1816052"/>
                  </a:lnTo>
                  <a:lnTo>
                    <a:pt x="5856961" y="1771023"/>
                  </a:lnTo>
                  <a:cubicBezTo>
                    <a:pt x="5793650" y="1694076"/>
                    <a:pt x="5726429" y="1619959"/>
                    <a:pt x="5655397" y="1548813"/>
                  </a:cubicBezTo>
                  <a:cubicBezTo>
                    <a:pt x="5082208" y="974906"/>
                    <a:pt x="4322973" y="658717"/>
                    <a:pt x="3517682" y="658717"/>
                  </a:cubicBezTo>
                  <a:cubicBezTo>
                    <a:pt x="3085520" y="658717"/>
                    <a:pt x="2718488" y="721533"/>
                    <a:pt x="2395696" y="850721"/>
                  </a:cubicBezTo>
                  <a:cubicBezTo>
                    <a:pt x="2079132" y="977407"/>
                    <a:pt x="1792668" y="1173626"/>
                    <a:pt x="1519955" y="1450441"/>
                  </a:cubicBezTo>
                  <a:cubicBezTo>
                    <a:pt x="1330275" y="1642840"/>
                    <a:pt x="1263719" y="1756094"/>
                    <a:pt x="1223630" y="1841430"/>
                  </a:cubicBezTo>
                  <a:cubicBezTo>
                    <a:pt x="1166545" y="1962981"/>
                    <a:pt x="1128532" y="2116663"/>
                    <a:pt x="1075857" y="2329343"/>
                  </a:cubicBezTo>
                  <a:cubicBezTo>
                    <a:pt x="1008652" y="2601153"/>
                    <a:pt x="916537" y="2973574"/>
                    <a:pt x="731010" y="3483744"/>
                  </a:cubicBezTo>
                  <a:cubicBezTo>
                    <a:pt x="617488" y="3795981"/>
                    <a:pt x="620731" y="4121653"/>
                    <a:pt x="741000" y="4479719"/>
                  </a:cubicBezTo>
                  <a:cubicBezTo>
                    <a:pt x="847257" y="4796172"/>
                    <a:pt x="1045888" y="5129481"/>
                    <a:pt x="1315615" y="5443827"/>
                  </a:cubicBezTo>
                  <a:cubicBezTo>
                    <a:pt x="1630753" y="5810980"/>
                    <a:pt x="1945371" y="6077784"/>
                    <a:pt x="2277503" y="6259386"/>
                  </a:cubicBezTo>
                  <a:cubicBezTo>
                    <a:pt x="2637530" y="6456133"/>
                    <a:pt x="3017536" y="6551739"/>
                    <a:pt x="3439448" y="6551739"/>
                  </a:cubicBezTo>
                  <a:cubicBezTo>
                    <a:pt x="3781571" y="6551739"/>
                    <a:pt x="4089573" y="6457449"/>
                    <a:pt x="4408732" y="6255172"/>
                  </a:cubicBezTo>
                  <a:cubicBezTo>
                    <a:pt x="4738010" y="6046310"/>
                    <a:pt x="5050941" y="5739207"/>
                    <a:pt x="5343243" y="5442509"/>
                  </a:cubicBezTo>
                  <a:cubicBezTo>
                    <a:pt x="5479860" y="5303970"/>
                    <a:pt x="5614918" y="5178206"/>
                    <a:pt x="5745566" y="5056656"/>
                  </a:cubicBezTo>
                  <a:lnTo>
                    <a:pt x="5890490" y="4920880"/>
                  </a:lnTo>
                  <a:lnTo>
                    <a:pt x="5890490" y="5821966"/>
                  </a:lnTo>
                  <a:lnTo>
                    <a:pt x="5802002" y="5907904"/>
                  </a:lnTo>
                  <a:cubicBezTo>
                    <a:pt x="5634962" y="6077456"/>
                    <a:pt x="5467509" y="6243625"/>
                    <a:pt x="5294358" y="6397505"/>
                  </a:cubicBezTo>
                  <a:lnTo>
                    <a:pt x="5077178" y="6578439"/>
                  </a:lnTo>
                  <a:lnTo>
                    <a:pt x="1567290" y="6578439"/>
                  </a:lnTo>
                  <a:lnTo>
                    <a:pt x="1508588" y="6535186"/>
                  </a:lnTo>
                  <a:cubicBezTo>
                    <a:pt x="1263991" y="6345442"/>
                    <a:pt x="1038054" y="6122666"/>
                    <a:pt x="826498" y="5876034"/>
                  </a:cubicBezTo>
                  <a:cubicBezTo>
                    <a:pt x="261613" y="5217713"/>
                    <a:pt x="-239182" y="4250314"/>
                    <a:pt x="122403" y="3255655"/>
                  </a:cubicBezTo>
                  <a:cubicBezTo>
                    <a:pt x="607497" y="1921629"/>
                    <a:pt x="393040" y="1662857"/>
                    <a:pt x="1061197" y="984650"/>
                  </a:cubicBezTo>
                  <a:cubicBezTo>
                    <a:pt x="1729484" y="306444"/>
                    <a:pt x="2498060" y="0"/>
                    <a:pt x="3517682" y="0"/>
                  </a:cubicBezTo>
                  <a:close/>
                </a:path>
              </a:pathLst>
            </a:custGeom>
            <a:gradFill flip="none" rotWithShape="1">
              <a:gsLst>
                <a:gs pos="2000">
                  <a:schemeClr val="bg1">
                    <a:alpha val="10000"/>
                  </a:schemeClr>
                </a:gs>
                <a:gs pos="16000">
                  <a:schemeClr val="accent6">
                    <a:alpha val="5000"/>
                  </a:schemeClr>
                </a:gs>
                <a:gs pos="100000">
                  <a:schemeClr val="bg1">
                    <a:alpha val="10000"/>
                  </a:schemeClr>
                </a:gs>
                <a:gs pos="85000">
                  <a:schemeClr val="accent1">
                    <a:alpha val="5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458B604F-996E-4349-B131-E04ED285D8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01025" y="52996"/>
              <a:ext cx="6093361" cy="6805003"/>
            </a:xfrm>
            <a:custGeom>
              <a:avLst/>
              <a:gdLst>
                <a:gd name="connsiteX0" fmla="*/ 3391253 w 5890489"/>
                <a:gd name="connsiteY0" fmla="*/ 0 h 6578438"/>
                <a:gd name="connsiteX1" fmla="*/ 3434974 w 5890489"/>
                <a:gd name="connsiteY1" fmla="*/ 646 h 6578438"/>
                <a:gd name="connsiteX2" fmla="*/ 3522419 w 5890489"/>
                <a:gd name="connsiteY2" fmla="*/ 2712 h 6578438"/>
                <a:gd name="connsiteX3" fmla="*/ 3610261 w 5890489"/>
                <a:gd name="connsiteY3" fmla="*/ 6458 h 6578438"/>
                <a:gd name="connsiteX4" fmla="*/ 3786872 w 5890489"/>
                <a:gd name="connsiteY4" fmla="*/ 20667 h 6578438"/>
                <a:gd name="connsiteX5" fmla="*/ 3962291 w 5890489"/>
                <a:gd name="connsiteY5" fmla="*/ 43530 h 6578438"/>
                <a:gd name="connsiteX6" fmla="*/ 4135855 w 5890489"/>
                <a:gd name="connsiteY6" fmla="*/ 75176 h 6578438"/>
                <a:gd name="connsiteX7" fmla="*/ 4307299 w 5890489"/>
                <a:gd name="connsiteY7" fmla="*/ 114315 h 6578438"/>
                <a:gd name="connsiteX8" fmla="*/ 4476358 w 5890489"/>
                <a:gd name="connsiteY8" fmla="*/ 160816 h 6578438"/>
                <a:gd name="connsiteX9" fmla="*/ 4559829 w 5890489"/>
                <a:gd name="connsiteY9" fmla="*/ 186779 h 6578438"/>
                <a:gd name="connsiteX10" fmla="*/ 4642901 w 5890489"/>
                <a:gd name="connsiteY10" fmla="*/ 213648 h 6578438"/>
                <a:gd name="connsiteX11" fmla="*/ 5280847 w 5890489"/>
                <a:gd name="connsiteY11" fmla="*/ 485936 h 6578438"/>
                <a:gd name="connsiteX12" fmla="*/ 5865400 w 5890489"/>
                <a:gd name="connsiteY12" fmla="*/ 851099 h 6578438"/>
                <a:gd name="connsiteX13" fmla="*/ 5890489 w 5890489"/>
                <a:gd name="connsiteY13" fmla="*/ 870950 h 6578438"/>
                <a:gd name="connsiteX14" fmla="*/ 5890489 w 5890489"/>
                <a:gd name="connsiteY14" fmla="*/ 1321814 h 6578438"/>
                <a:gd name="connsiteX15" fmla="*/ 5887395 w 5890489"/>
                <a:gd name="connsiteY15" fmla="*/ 1318952 h 6578438"/>
                <a:gd name="connsiteX16" fmla="*/ 5830291 w 5890489"/>
                <a:gd name="connsiteY16" fmla="*/ 1265992 h 6578438"/>
                <a:gd name="connsiteX17" fmla="*/ 5815981 w 5890489"/>
                <a:gd name="connsiteY17" fmla="*/ 1252687 h 6578438"/>
                <a:gd name="connsiteX18" fmla="*/ 5801142 w 5890489"/>
                <a:gd name="connsiteY18" fmla="*/ 1240158 h 6578438"/>
                <a:gd name="connsiteX19" fmla="*/ 5771464 w 5890489"/>
                <a:gd name="connsiteY19" fmla="*/ 1214969 h 6578438"/>
                <a:gd name="connsiteX20" fmla="*/ 5651030 w 5890489"/>
                <a:gd name="connsiteY20" fmla="*/ 1115767 h 6578438"/>
                <a:gd name="connsiteX21" fmla="*/ 5123183 w 5890489"/>
                <a:gd name="connsiteY21" fmla="*/ 780443 h 6578438"/>
                <a:gd name="connsiteX22" fmla="*/ 4533860 w 5890489"/>
                <a:gd name="connsiteY22" fmla="*/ 567701 h 6578438"/>
                <a:gd name="connsiteX23" fmla="*/ 4457281 w 5890489"/>
                <a:gd name="connsiteY23" fmla="*/ 550780 h 6578438"/>
                <a:gd name="connsiteX24" fmla="*/ 4380568 w 5890489"/>
                <a:gd name="connsiteY24" fmla="*/ 535279 h 6578438"/>
                <a:gd name="connsiteX25" fmla="*/ 4303325 w 5890489"/>
                <a:gd name="connsiteY25" fmla="*/ 522879 h 6578438"/>
                <a:gd name="connsiteX26" fmla="*/ 4264769 w 5890489"/>
                <a:gd name="connsiteY26" fmla="*/ 516679 h 6578438"/>
                <a:gd name="connsiteX27" fmla="*/ 4226082 w 5890489"/>
                <a:gd name="connsiteY27" fmla="*/ 511253 h 6578438"/>
                <a:gd name="connsiteX28" fmla="*/ 4070934 w 5890489"/>
                <a:gd name="connsiteY28" fmla="*/ 494848 h 6578438"/>
                <a:gd name="connsiteX29" fmla="*/ 3915521 w 5890489"/>
                <a:gd name="connsiteY29" fmla="*/ 486065 h 6578438"/>
                <a:gd name="connsiteX30" fmla="*/ 3760241 w 5890489"/>
                <a:gd name="connsiteY30" fmla="*/ 484257 h 6578438"/>
                <a:gd name="connsiteX31" fmla="*/ 3682734 w 5890489"/>
                <a:gd name="connsiteY31" fmla="*/ 486581 h 6578438"/>
                <a:gd name="connsiteX32" fmla="*/ 3605491 w 5890489"/>
                <a:gd name="connsiteY32" fmla="*/ 488907 h 6578438"/>
                <a:gd name="connsiteX33" fmla="*/ 3527454 w 5890489"/>
                <a:gd name="connsiteY33" fmla="*/ 493169 h 6578438"/>
                <a:gd name="connsiteX34" fmla="*/ 3449151 w 5890489"/>
                <a:gd name="connsiteY34" fmla="*/ 498336 h 6578438"/>
                <a:gd name="connsiteX35" fmla="*/ 3410067 w 5890489"/>
                <a:gd name="connsiteY35" fmla="*/ 500532 h 6578438"/>
                <a:gd name="connsiteX36" fmla="*/ 3371246 w 5890489"/>
                <a:gd name="connsiteY36" fmla="*/ 504279 h 6578438"/>
                <a:gd name="connsiteX37" fmla="*/ 3293739 w 5890489"/>
                <a:gd name="connsiteY37" fmla="*/ 511512 h 6578438"/>
                <a:gd name="connsiteX38" fmla="*/ 2689445 w 5890489"/>
                <a:gd name="connsiteY38" fmla="*/ 610198 h 6578438"/>
                <a:gd name="connsiteX39" fmla="*/ 2117875 w 5890489"/>
                <a:gd name="connsiteY39" fmla="*/ 800335 h 6578438"/>
                <a:gd name="connsiteX40" fmla="*/ 1981276 w 5890489"/>
                <a:gd name="connsiteY40" fmla="*/ 865566 h 6578438"/>
                <a:gd name="connsiteX41" fmla="*/ 1847991 w 5890489"/>
                <a:gd name="connsiteY41" fmla="*/ 938676 h 6578438"/>
                <a:gd name="connsiteX42" fmla="*/ 1783069 w 5890489"/>
                <a:gd name="connsiteY42" fmla="*/ 978718 h 6578438"/>
                <a:gd name="connsiteX43" fmla="*/ 1750609 w 5890489"/>
                <a:gd name="connsiteY43" fmla="*/ 998869 h 6578438"/>
                <a:gd name="connsiteX44" fmla="*/ 1734312 w 5890489"/>
                <a:gd name="connsiteY44" fmla="*/ 1008945 h 6578438"/>
                <a:gd name="connsiteX45" fmla="*/ 1718547 w 5890489"/>
                <a:gd name="connsiteY45" fmla="*/ 1019924 h 6578438"/>
                <a:gd name="connsiteX46" fmla="*/ 1655481 w 5890489"/>
                <a:gd name="connsiteY46" fmla="*/ 1063582 h 6578438"/>
                <a:gd name="connsiteX47" fmla="*/ 1593077 w 5890489"/>
                <a:gd name="connsiteY47" fmla="*/ 1108664 h 6578438"/>
                <a:gd name="connsiteX48" fmla="*/ 1532263 w 5890489"/>
                <a:gd name="connsiteY48" fmla="*/ 1156197 h 6578438"/>
                <a:gd name="connsiteX49" fmla="*/ 1472509 w 5890489"/>
                <a:gd name="connsiteY49" fmla="*/ 1205152 h 6578438"/>
                <a:gd name="connsiteX50" fmla="*/ 1414212 w 5890489"/>
                <a:gd name="connsiteY50" fmla="*/ 1256175 h 6578438"/>
                <a:gd name="connsiteX51" fmla="*/ 1357242 w 5890489"/>
                <a:gd name="connsiteY51" fmla="*/ 1308359 h 6578438"/>
                <a:gd name="connsiteX52" fmla="*/ 1153072 w 5890489"/>
                <a:gd name="connsiteY52" fmla="*/ 1529498 h 6578438"/>
                <a:gd name="connsiteX53" fmla="*/ 1002694 w 5890489"/>
                <a:gd name="connsiteY53" fmla="*/ 1770658 h 6578438"/>
                <a:gd name="connsiteX54" fmla="*/ 974076 w 5890489"/>
                <a:gd name="connsiteY54" fmla="*/ 1835371 h 6578438"/>
                <a:gd name="connsiteX55" fmla="*/ 949564 w 5890489"/>
                <a:gd name="connsiteY55" fmla="*/ 1903573 h 6578438"/>
                <a:gd name="connsiteX56" fmla="*/ 927173 w 5890489"/>
                <a:gd name="connsiteY56" fmla="*/ 1974229 h 6578438"/>
                <a:gd name="connsiteX57" fmla="*/ 906107 w 5890489"/>
                <a:gd name="connsiteY57" fmla="*/ 2046952 h 6578438"/>
                <a:gd name="connsiteX58" fmla="*/ 751092 w 5890489"/>
                <a:gd name="connsiteY58" fmla="*/ 2676266 h 6578438"/>
                <a:gd name="connsiteX59" fmla="*/ 547189 w 5890489"/>
                <a:gd name="connsiteY59" fmla="*/ 3308422 h 6578438"/>
                <a:gd name="connsiteX60" fmla="*/ 441195 w 5890489"/>
                <a:gd name="connsiteY60" fmla="*/ 3866306 h 6578438"/>
                <a:gd name="connsiteX61" fmla="*/ 527182 w 5890489"/>
                <a:gd name="connsiteY61" fmla="*/ 4439174 h 6578438"/>
                <a:gd name="connsiteX62" fmla="*/ 775073 w 5890489"/>
                <a:gd name="connsiteY62" fmla="*/ 4987240 h 6578438"/>
                <a:gd name="connsiteX63" fmla="*/ 943206 w 5890489"/>
                <a:gd name="connsiteY63" fmla="*/ 5244933 h 6578438"/>
                <a:gd name="connsiteX64" fmla="*/ 1133728 w 5890489"/>
                <a:gd name="connsiteY64" fmla="*/ 5490356 h 6578438"/>
                <a:gd name="connsiteX65" fmla="*/ 1359626 w 5890489"/>
                <a:gd name="connsiteY65" fmla="*/ 5709815 h 6578438"/>
                <a:gd name="connsiteX66" fmla="*/ 1481254 w 5890489"/>
                <a:gd name="connsiteY66" fmla="*/ 5809146 h 6578438"/>
                <a:gd name="connsiteX67" fmla="*/ 1543260 w 5890489"/>
                <a:gd name="connsiteY67" fmla="*/ 5856940 h 6578438"/>
                <a:gd name="connsiteX68" fmla="*/ 1607518 w 5890489"/>
                <a:gd name="connsiteY68" fmla="*/ 5901374 h 6578438"/>
                <a:gd name="connsiteX69" fmla="*/ 2145566 w 5890489"/>
                <a:gd name="connsiteY69" fmla="*/ 6193814 h 6578438"/>
                <a:gd name="connsiteX70" fmla="*/ 2214991 w 5890489"/>
                <a:gd name="connsiteY70" fmla="*/ 6221844 h 6578438"/>
                <a:gd name="connsiteX71" fmla="*/ 2249307 w 5890489"/>
                <a:gd name="connsiteY71" fmla="*/ 6236182 h 6578438"/>
                <a:gd name="connsiteX72" fmla="*/ 2284285 w 5890489"/>
                <a:gd name="connsiteY72" fmla="*/ 6248711 h 6578438"/>
                <a:gd name="connsiteX73" fmla="*/ 2354241 w 5890489"/>
                <a:gd name="connsiteY73" fmla="*/ 6273124 h 6578438"/>
                <a:gd name="connsiteX74" fmla="*/ 2371597 w 5890489"/>
                <a:gd name="connsiteY74" fmla="*/ 6279324 h 6578438"/>
                <a:gd name="connsiteX75" fmla="*/ 2387894 w 5890489"/>
                <a:gd name="connsiteY75" fmla="*/ 6287719 h 6578438"/>
                <a:gd name="connsiteX76" fmla="*/ 2421414 w 5890489"/>
                <a:gd name="connsiteY76" fmla="*/ 6302186 h 6578438"/>
                <a:gd name="connsiteX77" fmla="*/ 2489117 w 5890489"/>
                <a:gd name="connsiteY77" fmla="*/ 6329441 h 6578438"/>
                <a:gd name="connsiteX78" fmla="*/ 2522902 w 5890489"/>
                <a:gd name="connsiteY78" fmla="*/ 6343134 h 6578438"/>
                <a:gd name="connsiteX79" fmla="*/ 2556953 w 5890489"/>
                <a:gd name="connsiteY79" fmla="*/ 6356051 h 6578438"/>
                <a:gd name="connsiteX80" fmla="*/ 2695009 w 5890489"/>
                <a:gd name="connsiteY80" fmla="*/ 6401905 h 6578438"/>
                <a:gd name="connsiteX81" fmla="*/ 3268035 w 5890489"/>
                <a:gd name="connsiteY81" fmla="*/ 6501238 h 6578438"/>
                <a:gd name="connsiteX82" fmla="*/ 3341038 w 5890489"/>
                <a:gd name="connsiteY82" fmla="*/ 6506145 h 6578438"/>
                <a:gd name="connsiteX83" fmla="*/ 3414703 w 5890489"/>
                <a:gd name="connsiteY83" fmla="*/ 6507050 h 6578438"/>
                <a:gd name="connsiteX84" fmla="*/ 3488237 w 5890489"/>
                <a:gd name="connsiteY84" fmla="*/ 6508212 h 6578438"/>
                <a:gd name="connsiteX85" fmla="*/ 3524142 w 5890489"/>
                <a:gd name="connsiteY85" fmla="*/ 6507955 h 6578438"/>
                <a:gd name="connsiteX86" fmla="*/ 3559252 w 5890489"/>
                <a:gd name="connsiteY86" fmla="*/ 6506921 h 6578438"/>
                <a:gd name="connsiteX87" fmla="*/ 3629207 w 5890489"/>
                <a:gd name="connsiteY87" fmla="*/ 6503045 h 6578438"/>
                <a:gd name="connsiteX88" fmla="*/ 3698633 w 5890489"/>
                <a:gd name="connsiteY88" fmla="*/ 6496845 h 6578438"/>
                <a:gd name="connsiteX89" fmla="*/ 3733213 w 5890489"/>
                <a:gd name="connsiteY89" fmla="*/ 6493357 h 6578438"/>
                <a:gd name="connsiteX90" fmla="*/ 3767529 w 5890489"/>
                <a:gd name="connsiteY90" fmla="*/ 6488707 h 6578438"/>
                <a:gd name="connsiteX91" fmla="*/ 3801845 w 5890489"/>
                <a:gd name="connsiteY91" fmla="*/ 6484057 h 6578438"/>
                <a:gd name="connsiteX92" fmla="*/ 3835895 w 5890489"/>
                <a:gd name="connsiteY92" fmla="*/ 6478116 h 6578438"/>
                <a:gd name="connsiteX93" fmla="*/ 4364801 w 5890489"/>
                <a:gd name="connsiteY93" fmla="*/ 6308517 h 6578438"/>
                <a:gd name="connsiteX94" fmla="*/ 4861379 w 5890489"/>
                <a:gd name="connsiteY94" fmla="*/ 6000576 h 6578438"/>
                <a:gd name="connsiteX95" fmla="*/ 5341263 w 5890489"/>
                <a:gd name="connsiteY95" fmla="*/ 5605834 h 6578438"/>
                <a:gd name="connsiteX96" fmla="*/ 5587301 w 5890489"/>
                <a:gd name="connsiteY96" fmla="*/ 5390379 h 6578438"/>
                <a:gd name="connsiteX97" fmla="*/ 5849105 w 5890489"/>
                <a:gd name="connsiteY97" fmla="*/ 5176344 h 6578438"/>
                <a:gd name="connsiteX98" fmla="*/ 5890489 w 5890489"/>
                <a:gd name="connsiteY98" fmla="*/ 5145260 h 6578438"/>
                <a:gd name="connsiteX99" fmla="*/ 5890489 w 5890489"/>
                <a:gd name="connsiteY99" fmla="*/ 5995323 h 6578438"/>
                <a:gd name="connsiteX100" fmla="*/ 5811477 w 5890489"/>
                <a:gd name="connsiteY100" fmla="*/ 6077819 h 6578438"/>
                <a:gd name="connsiteX101" fmla="*/ 5301384 w 5890489"/>
                <a:gd name="connsiteY101" fmla="*/ 6542958 h 6578438"/>
                <a:gd name="connsiteX102" fmla="*/ 5252008 w 5890489"/>
                <a:gd name="connsiteY102" fmla="*/ 6578438 h 6578438"/>
                <a:gd name="connsiteX103" fmla="*/ 1653730 w 5890489"/>
                <a:gd name="connsiteY103" fmla="*/ 6578438 h 6578438"/>
                <a:gd name="connsiteX104" fmla="*/ 1549768 w 5890489"/>
                <a:gd name="connsiteY104" fmla="*/ 6488821 h 6578438"/>
                <a:gd name="connsiteX105" fmla="*/ 1298282 w 5890489"/>
                <a:gd name="connsiteY105" fmla="*/ 6243932 h 6578438"/>
                <a:gd name="connsiteX106" fmla="*/ 1237999 w 5890489"/>
                <a:gd name="connsiteY106" fmla="*/ 6181671 h 6578438"/>
                <a:gd name="connsiteX107" fmla="*/ 1179967 w 5890489"/>
                <a:gd name="connsiteY107" fmla="*/ 6117862 h 6578438"/>
                <a:gd name="connsiteX108" fmla="*/ 1121936 w 5890489"/>
                <a:gd name="connsiteY108" fmla="*/ 6054569 h 6578438"/>
                <a:gd name="connsiteX109" fmla="*/ 1065628 w 5890489"/>
                <a:gd name="connsiteY109" fmla="*/ 5990243 h 6578438"/>
                <a:gd name="connsiteX110" fmla="*/ 954335 w 5890489"/>
                <a:gd name="connsiteY110" fmla="*/ 5861460 h 6578438"/>
                <a:gd name="connsiteX111" fmla="*/ 898953 w 5890489"/>
                <a:gd name="connsiteY111" fmla="*/ 5797393 h 6578438"/>
                <a:gd name="connsiteX112" fmla="*/ 842908 w 5890489"/>
                <a:gd name="connsiteY112" fmla="*/ 5733582 h 6578438"/>
                <a:gd name="connsiteX113" fmla="*/ 622442 w 5890489"/>
                <a:gd name="connsiteY113" fmla="*/ 5471884 h 6578438"/>
                <a:gd name="connsiteX114" fmla="*/ 425559 w 5890489"/>
                <a:gd name="connsiteY114" fmla="*/ 5190036 h 6578438"/>
                <a:gd name="connsiteX115" fmla="*/ 123877 w 5890489"/>
                <a:gd name="connsiteY115" fmla="*/ 4564210 h 6578438"/>
                <a:gd name="connsiteX116" fmla="*/ 130 w 5890489"/>
                <a:gd name="connsiteY116" fmla="*/ 3865530 h 6578438"/>
                <a:gd name="connsiteX117" fmla="*/ 30602 w 5890489"/>
                <a:gd name="connsiteY117" fmla="*/ 3505793 h 6578438"/>
                <a:gd name="connsiteX118" fmla="*/ 126924 w 5890489"/>
                <a:gd name="connsiteY118" fmla="*/ 3157164 h 6578438"/>
                <a:gd name="connsiteX119" fmla="*/ 334803 w 5890489"/>
                <a:gd name="connsiteY119" fmla="*/ 2560530 h 6578438"/>
                <a:gd name="connsiteX120" fmla="*/ 381176 w 5890489"/>
                <a:gd name="connsiteY120" fmla="*/ 2409144 h 6578438"/>
                <a:gd name="connsiteX121" fmla="*/ 425825 w 5890489"/>
                <a:gd name="connsiteY121" fmla="*/ 2255819 h 6578438"/>
                <a:gd name="connsiteX122" fmla="*/ 470210 w 5890489"/>
                <a:gd name="connsiteY122" fmla="*/ 2099523 h 6578438"/>
                <a:gd name="connsiteX123" fmla="*/ 492998 w 5890489"/>
                <a:gd name="connsiteY123" fmla="*/ 2020213 h 6578438"/>
                <a:gd name="connsiteX124" fmla="*/ 517509 w 5890489"/>
                <a:gd name="connsiteY124" fmla="*/ 1939224 h 6578438"/>
                <a:gd name="connsiteX125" fmla="*/ 544007 w 5890489"/>
                <a:gd name="connsiteY125" fmla="*/ 1857201 h 6578438"/>
                <a:gd name="connsiteX126" fmla="*/ 573288 w 5890489"/>
                <a:gd name="connsiteY126" fmla="*/ 1774274 h 6578438"/>
                <a:gd name="connsiteX127" fmla="*/ 606146 w 5890489"/>
                <a:gd name="connsiteY127" fmla="*/ 1690832 h 6578438"/>
                <a:gd name="connsiteX128" fmla="*/ 644569 w 5890489"/>
                <a:gd name="connsiteY128" fmla="*/ 1607775 h 6578438"/>
                <a:gd name="connsiteX129" fmla="*/ 837874 w 5890489"/>
                <a:gd name="connsiteY129" fmla="*/ 1297638 h 6578438"/>
                <a:gd name="connsiteX130" fmla="*/ 1069602 w 5890489"/>
                <a:gd name="connsiteY130" fmla="*/ 1032194 h 6578438"/>
                <a:gd name="connsiteX131" fmla="*/ 1130548 w 5890489"/>
                <a:gd name="connsiteY131" fmla="*/ 970839 h 6578438"/>
                <a:gd name="connsiteX132" fmla="*/ 1192024 w 5890489"/>
                <a:gd name="connsiteY132" fmla="*/ 910129 h 6578438"/>
                <a:gd name="connsiteX133" fmla="*/ 1255356 w 5890489"/>
                <a:gd name="connsiteY133" fmla="*/ 850841 h 6578438"/>
                <a:gd name="connsiteX134" fmla="*/ 1319614 w 5890489"/>
                <a:gd name="connsiteY134" fmla="*/ 792068 h 6578438"/>
                <a:gd name="connsiteX135" fmla="*/ 1385728 w 5890489"/>
                <a:gd name="connsiteY135" fmla="*/ 734975 h 6578438"/>
                <a:gd name="connsiteX136" fmla="*/ 1452768 w 5890489"/>
                <a:gd name="connsiteY136" fmla="*/ 678528 h 6578438"/>
                <a:gd name="connsiteX137" fmla="*/ 1469594 w 5890489"/>
                <a:gd name="connsiteY137" fmla="*/ 664449 h 6578438"/>
                <a:gd name="connsiteX138" fmla="*/ 1487083 w 5890489"/>
                <a:gd name="connsiteY138" fmla="*/ 651015 h 6578438"/>
                <a:gd name="connsiteX139" fmla="*/ 1522193 w 5890489"/>
                <a:gd name="connsiteY139" fmla="*/ 624277 h 6578438"/>
                <a:gd name="connsiteX140" fmla="*/ 1592415 w 5890489"/>
                <a:gd name="connsiteY140" fmla="*/ 570671 h 6578438"/>
                <a:gd name="connsiteX141" fmla="*/ 1738287 w 5890489"/>
                <a:gd name="connsiteY141" fmla="*/ 469402 h 6578438"/>
                <a:gd name="connsiteX142" fmla="*/ 1890918 w 5890489"/>
                <a:gd name="connsiteY142" fmla="*/ 376530 h 6578438"/>
                <a:gd name="connsiteX143" fmla="*/ 2555363 w 5890489"/>
                <a:gd name="connsiteY143" fmla="*/ 105274 h 6578438"/>
                <a:gd name="connsiteX144" fmla="*/ 3259291 w 5890489"/>
                <a:gd name="connsiteY144" fmla="*/ 3229 h 6578438"/>
                <a:gd name="connsiteX145" fmla="*/ 3347265 w 5890489"/>
                <a:gd name="connsiteY145" fmla="*/ 903 h 6578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Lst>
              <a:rect l="l" t="t" r="r" b="b"/>
              <a:pathLst>
                <a:path w="5890489" h="6578438">
                  <a:moveTo>
                    <a:pt x="3391253" y="0"/>
                  </a:moveTo>
                  <a:lnTo>
                    <a:pt x="3434974" y="646"/>
                  </a:lnTo>
                  <a:lnTo>
                    <a:pt x="3522419" y="2712"/>
                  </a:lnTo>
                  <a:cubicBezTo>
                    <a:pt x="3551567" y="3488"/>
                    <a:pt x="3580451" y="3746"/>
                    <a:pt x="3610261" y="6458"/>
                  </a:cubicBezTo>
                  <a:cubicBezTo>
                    <a:pt x="3669353" y="10850"/>
                    <a:pt x="3728179" y="14337"/>
                    <a:pt x="3786872" y="20667"/>
                  </a:cubicBezTo>
                  <a:lnTo>
                    <a:pt x="3962291" y="43530"/>
                  </a:lnTo>
                  <a:lnTo>
                    <a:pt x="4135855" y="75176"/>
                  </a:lnTo>
                  <a:cubicBezTo>
                    <a:pt x="4193224" y="87836"/>
                    <a:pt x="4250328" y="101398"/>
                    <a:pt x="4307299" y="114315"/>
                  </a:cubicBezTo>
                  <a:cubicBezTo>
                    <a:pt x="4364139" y="128394"/>
                    <a:pt x="4420050" y="145575"/>
                    <a:pt x="4476358" y="160816"/>
                  </a:cubicBezTo>
                  <a:cubicBezTo>
                    <a:pt x="4504580" y="167921"/>
                    <a:pt x="4532138" y="177995"/>
                    <a:pt x="4559829" y="186779"/>
                  </a:cubicBezTo>
                  <a:lnTo>
                    <a:pt x="4642901" y="213648"/>
                  </a:lnTo>
                  <a:cubicBezTo>
                    <a:pt x="4863234" y="288307"/>
                    <a:pt x="5076414" y="379371"/>
                    <a:pt x="5280847" y="485936"/>
                  </a:cubicBezTo>
                  <a:cubicBezTo>
                    <a:pt x="5485018" y="592631"/>
                    <a:pt x="5681768" y="713145"/>
                    <a:pt x="5865400" y="851099"/>
                  </a:cubicBezTo>
                  <a:lnTo>
                    <a:pt x="5890489" y="870950"/>
                  </a:lnTo>
                  <a:lnTo>
                    <a:pt x="5890489" y="1321814"/>
                  </a:lnTo>
                  <a:lnTo>
                    <a:pt x="5887395" y="1318952"/>
                  </a:lnTo>
                  <a:lnTo>
                    <a:pt x="5830291" y="1265992"/>
                  </a:lnTo>
                  <a:lnTo>
                    <a:pt x="5815981" y="1252687"/>
                  </a:lnTo>
                  <a:lnTo>
                    <a:pt x="5801142" y="1240158"/>
                  </a:lnTo>
                  <a:lnTo>
                    <a:pt x="5771464" y="1214969"/>
                  </a:lnTo>
                  <a:cubicBezTo>
                    <a:pt x="5731849" y="1181385"/>
                    <a:pt x="5692897" y="1146896"/>
                    <a:pt x="5651030" y="1115767"/>
                  </a:cubicBezTo>
                  <a:cubicBezTo>
                    <a:pt x="5487534" y="986985"/>
                    <a:pt x="5311321" y="872542"/>
                    <a:pt x="5123183" y="780443"/>
                  </a:cubicBezTo>
                  <a:cubicBezTo>
                    <a:pt x="4935309" y="688087"/>
                    <a:pt x="4737102" y="616398"/>
                    <a:pt x="4533860" y="567701"/>
                  </a:cubicBezTo>
                  <a:lnTo>
                    <a:pt x="4457281" y="550780"/>
                  </a:lnTo>
                  <a:cubicBezTo>
                    <a:pt x="4431709" y="545484"/>
                    <a:pt x="4406536" y="538896"/>
                    <a:pt x="4380568" y="535279"/>
                  </a:cubicBezTo>
                  <a:lnTo>
                    <a:pt x="4303325" y="522879"/>
                  </a:lnTo>
                  <a:lnTo>
                    <a:pt x="4264769" y="516679"/>
                  </a:lnTo>
                  <a:cubicBezTo>
                    <a:pt x="4251918" y="514612"/>
                    <a:pt x="4239067" y="512415"/>
                    <a:pt x="4226082" y="511253"/>
                  </a:cubicBezTo>
                  <a:cubicBezTo>
                    <a:pt x="4174145" y="505829"/>
                    <a:pt x="4122606" y="499498"/>
                    <a:pt x="4070934" y="494848"/>
                  </a:cubicBezTo>
                  <a:lnTo>
                    <a:pt x="3915521" y="486065"/>
                  </a:lnTo>
                  <a:lnTo>
                    <a:pt x="3760241" y="484257"/>
                  </a:lnTo>
                  <a:cubicBezTo>
                    <a:pt x="3734405" y="483869"/>
                    <a:pt x="3708571" y="485936"/>
                    <a:pt x="3682734" y="486581"/>
                  </a:cubicBezTo>
                  <a:lnTo>
                    <a:pt x="3605491" y="488907"/>
                  </a:lnTo>
                  <a:cubicBezTo>
                    <a:pt x="3579921" y="489165"/>
                    <a:pt x="3553555" y="491490"/>
                    <a:pt x="3527454" y="493169"/>
                  </a:cubicBezTo>
                  <a:lnTo>
                    <a:pt x="3449151" y="498336"/>
                  </a:lnTo>
                  <a:lnTo>
                    <a:pt x="3410067" y="500532"/>
                  </a:lnTo>
                  <a:lnTo>
                    <a:pt x="3371246" y="504279"/>
                  </a:lnTo>
                  <a:cubicBezTo>
                    <a:pt x="3345410" y="506862"/>
                    <a:pt x="3319575" y="509315"/>
                    <a:pt x="3293739" y="511512"/>
                  </a:cubicBezTo>
                  <a:cubicBezTo>
                    <a:pt x="3087450" y="531662"/>
                    <a:pt x="2885531" y="563180"/>
                    <a:pt x="2689445" y="610198"/>
                  </a:cubicBezTo>
                  <a:cubicBezTo>
                    <a:pt x="2493357" y="657344"/>
                    <a:pt x="2302303" y="719088"/>
                    <a:pt x="2117875" y="800335"/>
                  </a:cubicBezTo>
                  <a:cubicBezTo>
                    <a:pt x="2072298" y="821648"/>
                    <a:pt x="2026854" y="843606"/>
                    <a:pt x="1981276" y="865566"/>
                  </a:cubicBezTo>
                  <a:cubicBezTo>
                    <a:pt x="1937025" y="889978"/>
                    <a:pt x="1891978" y="913229"/>
                    <a:pt x="1847991" y="938676"/>
                  </a:cubicBezTo>
                  <a:lnTo>
                    <a:pt x="1783069" y="978718"/>
                  </a:lnTo>
                  <a:lnTo>
                    <a:pt x="1750609" y="998869"/>
                  </a:lnTo>
                  <a:lnTo>
                    <a:pt x="1734312" y="1008945"/>
                  </a:lnTo>
                  <a:lnTo>
                    <a:pt x="1718547" y="1019924"/>
                  </a:lnTo>
                  <a:lnTo>
                    <a:pt x="1655481" y="1063582"/>
                  </a:lnTo>
                  <a:cubicBezTo>
                    <a:pt x="1634414" y="1078178"/>
                    <a:pt x="1612950" y="1092259"/>
                    <a:pt x="1593077" y="1108664"/>
                  </a:cubicBezTo>
                  <a:lnTo>
                    <a:pt x="1532263" y="1156197"/>
                  </a:lnTo>
                  <a:cubicBezTo>
                    <a:pt x="1511992" y="1172085"/>
                    <a:pt x="1491587" y="1187844"/>
                    <a:pt x="1472509" y="1205152"/>
                  </a:cubicBezTo>
                  <a:lnTo>
                    <a:pt x="1414212" y="1256175"/>
                  </a:lnTo>
                  <a:cubicBezTo>
                    <a:pt x="1395001" y="1273354"/>
                    <a:pt x="1375127" y="1290147"/>
                    <a:pt x="1357242" y="1308359"/>
                  </a:cubicBezTo>
                  <a:cubicBezTo>
                    <a:pt x="1283178" y="1379532"/>
                    <a:pt x="1212163" y="1452513"/>
                    <a:pt x="1153072" y="1529498"/>
                  </a:cubicBezTo>
                  <a:cubicBezTo>
                    <a:pt x="1090933" y="1605578"/>
                    <a:pt x="1043501" y="1685794"/>
                    <a:pt x="1002694" y="1770658"/>
                  </a:cubicBezTo>
                  <a:lnTo>
                    <a:pt x="974076" y="1835371"/>
                  </a:lnTo>
                  <a:lnTo>
                    <a:pt x="949564" y="1903573"/>
                  </a:lnTo>
                  <a:cubicBezTo>
                    <a:pt x="940820" y="1925661"/>
                    <a:pt x="934593" y="1950719"/>
                    <a:pt x="927173" y="1974229"/>
                  </a:cubicBezTo>
                  <a:cubicBezTo>
                    <a:pt x="920019" y="1998254"/>
                    <a:pt x="912468" y="2021504"/>
                    <a:pt x="906107" y="2046952"/>
                  </a:cubicBezTo>
                  <a:cubicBezTo>
                    <a:pt x="853906" y="2245614"/>
                    <a:pt x="809918" y="2463136"/>
                    <a:pt x="751092" y="2676266"/>
                  </a:cubicBezTo>
                  <a:cubicBezTo>
                    <a:pt x="693458" y="2889912"/>
                    <a:pt x="624166" y="3100976"/>
                    <a:pt x="547189" y="3308422"/>
                  </a:cubicBezTo>
                  <a:cubicBezTo>
                    <a:pt x="479617" y="3487580"/>
                    <a:pt x="444109" y="3675523"/>
                    <a:pt x="441195" y="3866306"/>
                  </a:cubicBezTo>
                  <a:cubicBezTo>
                    <a:pt x="438014" y="4057089"/>
                    <a:pt x="469282" y="4250456"/>
                    <a:pt x="527182" y="4439174"/>
                  </a:cubicBezTo>
                  <a:cubicBezTo>
                    <a:pt x="584815" y="4628278"/>
                    <a:pt x="671067" y="4811828"/>
                    <a:pt x="775073" y="4987240"/>
                  </a:cubicBezTo>
                  <a:cubicBezTo>
                    <a:pt x="827009" y="5075075"/>
                    <a:pt x="884246" y="5160327"/>
                    <a:pt x="943206" y="5244933"/>
                  </a:cubicBezTo>
                  <a:cubicBezTo>
                    <a:pt x="1002296" y="5329411"/>
                    <a:pt x="1064964" y="5412337"/>
                    <a:pt x="1133728" y="5490356"/>
                  </a:cubicBezTo>
                  <a:cubicBezTo>
                    <a:pt x="1203949" y="5567728"/>
                    <a:pt x="1279337" y="5642259"/>
                    <a:pt x="1359626" y="5709815"/>
                  </a:cubicBezTo>
                  <a:cubicBezTo>
                    <a:pt x="1398711" y="5744949"/>
                    <a:pt x="1439916" y="5777241"/>
                    <a:pt x="1481254" y="5809146"/>
                  </a:cubicBezTo>
                  <a:cubicBezTo>
                    <a:pt x="1501922" y="5825163"/>
                    <a:pt x="1522325" y="5841309"/>
                    <a:pt x="1543260" y="5856940"/>
                  </a:cubicBezTo>
                  <a:cubicBezTo>
                    <a:pt x="1564591" y="5871923"/>
                    <a:pt x="1585921" y="5886777"/>
                    <a:pt x="1607518" y="5901374"/>
                  </a:cubicBezTo>
                  <a:cubicBezTo>
                    <a:pt x="1778565" y="6019693"/>
                    <a:pt x="1961271" y="6115924"/>
                    <a:pt x="2145566" y="6193814"/>
                  </a:cubicBezTo>
                  <a:lnTo>
                    <a:pt x="2214991" y="6221844"/>
                  </a:lnTo>
                  <a:lnTo>
                    <a:pt x="2249307" y="6236182"/>
                  </a:lnTo>
                  <a:cubicBezTo>
                    <a:pt x="2260702" y="6241089"/>
                    <a:pt x="2272625" y="6244577"/>
                    <a:pt x="2284285" y="6248711"/>
                  </a:cubicBezTo>
                  <a:lnTo>
                    <a:pt x="2354241" y="6273124"/>
                  </a:lnTo>
                  <a:cubicBezTo>
                    <a:pt x="2360070" y="6275190"/>
                    <a:pt x="2365899" y="6277128"/>
                    <a:pt x="2371597" y="6279324"/>
                  </a:cubicBezTo>
                  <a:cubicBezTo>
                    <a:pt x="2377161" y="6281778"/>
                    <a:pt x="2382329" y="6285007"/>
                    <a:pt x="2387894" y="6287719"/>
                  </a:cubicBezTo>
                  <a:cubicBezTo>
                    <a:pt x="2398757" y="6293274"/>
                    <a:pt x="2410153" y="6297666"/>
                    <a:pt x="2421414" y="6302186"/>
                  </a:cubicBezTo>
                  <a:lnTo>
                    <a:pt x="2489117" y="6329441"/>
                  </a:lnTo>
                  <a:lnTo>
                    <a:pt x="2522902" y="6343134"/>
                  </a:lnTo>
                  <a:cubicBezTo>
                    <a:pt x="2534165" y="6347654"/>
                    <a:pt x="2545294" y="6352563"/>
                    <a:pt x="2556953" y="6356051"/>
                  </a:cubicBezTo>
                  <a:lnTo>
                    <a:pt x="2695009" y="6401905"/>
                  </a:lnTo>
                  <a:cubicBezTo>
                    <a:pt x="2880895" y="6457190"/>
                    <a:pt x="3073141" y="6489095"/>
                    <a:pt x="3268035" y="6501238"/>
                  </a:cubicBezTo>
                  <a:cubicBezTo>
                    <a:pt x="3292413" y="6502659"/>
                    <a:pt x="3316527" y="6505629"/>
                    <a:pt x="3341038" y="6506145"/>
                  </a:cubicBezTo>
                  <a:lnTo>
                    <a:pt x="3414703" y="6507050"/>
                  </a:lnTo>
                  <a:lnTo>
                    <a:pt x="3488237" y="6508212"/>
                  </a:lnTo>
                  <a:cubicBezTo>
                    <a:pt x="3500690" y="6508729"/>
                    <a:pt x="3512483" y="6508471"/>
                    <a:pt x="3524142" y="6507955"/>
                  </a:cubicBezTo>
                  <a:lnTo>
                    <a:pt x="3559252" y="6506921"/>
                  </a:lnTo>
                  <a:cubicBezTo>
                    <a:pt x="3582835" y="6506792"/>
                    <a:pt x="3605889" y="6504467"/>
                    <a:pt x="3629207" y="6503045"/>
                  </a:cubicBezTo>
                  <a:cubicBezTo>
                    <a:pt x="3652526" y="6502012"/>
                    <a:pt x="3675579" y="6499171"/>
                    <a:pt x="3698633" y="6496845"/>
                  </a:cubicBezTo>
                  <a:cubicBezTo>
                    <a:pt x="3710160" y="6495683"/>
                    <a:pt x="3721819" y="6494907"/>
                    <a:pt x="3733213" y="6493357"/>
                  </a:cubicBezTo>
                  <a:lnTo>
                    <a:pt x="3767529" y="6488707"/>
                  </a:lnTo>
                  <a:lnTo>
                    <a:pt x="3801845" y="6484057"/>
                  </a:lnTo>
                  <a:lnTo>
                    <a:pt x="3835895" y="6478116"/>
                  </a:lnTo>
                  <a:cubicBezTo>
                    <a:pt x="4017673" y="6446727"/>
                    <a:pt x="4194152" y="6390281"/>
                    <a:pt x="4364801" y="6308517"/>
                  </a:cubicBezTo>
                  <a:cubicBezTo>
                    <a:pt x="4535583" y="6227139"/>
                    <a:pt x="4700138" y="6120962"/>
                    <a:pt x="4861379" y="6000576"/>
                  </a:cubicBezTo>
                  <a:cubicBezTo>
                    <a:pt x="5022621" y="5879931"/>
                    <a:pt x="5180684" y="5745337"/>
                    <a:pt x="5341263" y="5605834"/>
                  </a:cubicBezTo>
                  <a:lnTo>
                    <a:pt x="5587301" y="5390379"/>
                  </a:lnTo>
                  <a:cubicBezTo>
                    <a:pt x="5674216" y="5315718"/>
                    <a:pt x="5761527" y="5244416"/>
                    <a:pt x="5849105" y="5176344"/>
                  </a:cubicBezTo>
                  <a:lnTo>
                    <a:pt x="5890489" y="5145260"/>
                  </a:lnTo>
                  <a:lnTo>
                    <a:pt x="5890489" y="5995323"/>
                  </a:lnTo>
                  <a:lnTo>
                    <a:pt x="5811477" y="6077819"/>
                  </a:lnTo>
                  <a:cubicBezTo>
                    <a:pt x="5654739" y="6238377"/>
                    <a:pt x="5487138" y="6396093"/>
                    <a:pt x="5301384" y="6542958"/>
                  </a:cubicBezTo>
                  <a:lnTo>
                    <a:pt x="5252008" y="6578438"/>
                  </a:lnTo>
                  <a:lnTo>
                    <a:pt x="1653730" y="6578438"/>
                  </a:lnTo>
                  <a:lnTo>
                    <a:pt x="1549768" y="6488821"/>
                  </a:lnTo>
                  <a:cubicBezTo>
                    <a:pt x="1461976" y="6409495"/>
                    <a:pt x="1378573" y="6327182"/>
                    <a:pt x="1298282" y="6243932"/>
                  </a:cubicBezTo>
                  <a:cubicBezTo>
                    <a:pt x="1278277" y="6223006"/>
                    <a:pt x="1258138" y="6202210"/>
                    <a:pt x="1237999" y="6181671"/>
                  </a:cubicBezTo>
                  <a:lnTo>
                    <a:pt x="1179967" y="6117862"/>
                  </a:lnTo>
                  <a:lnTo>
                    <a:pt x="1121936" y="6054569"/>
                  </a:lnTo>
                  <a:cubicBezTo>
                    <a:pt x="1102328" y="6033644"/>
                    <a:pt x="1084573" y="6011427"/>
                    <a:pt x="1065628" y="5990243"/>
                  </a:cubicBezTo>
                  <a:cubicBezTo>
                    <a:pt x="1028662" y="5947099"/>
                    <a:pt x="990239" y="5904991"/>
                    <a:pt x="954335" y="5861460"/>
                  </a:cubicBezTo>
                  <a:cubicBezTo>
                    <a:pt x="936050" y="5840018"/>
                    <a:pt x="917634" y="5818446"/>
                    <a:pt x="898953" y="5797393"/>
                  </a:cubicBezTo>
                  <a:cubicBezTo>
                    <a:pt x="880404" y="5776208"/>
                    <a:pt x="861325" y="5755412"/>
                    <a:pt x="842908" y="5733582"/>
                  </a:cubicBezTo>
                  <a:cubicBezTo>
                    <a:pt x="767919" y="5647942"/>
                    <a:pt x="693061" y="5561786"/>
                    <a:pt x="622442" y="5471884"/>
                  </a:cubicBezTo>
                  <a:cubicBezTo>
                    <a:pt x="551559" y="5382112"/>
                    <a:pt x="486639" y="5287430"/>
                    <a:pt x="425559" y="5190036"/>
                  </a:cubicBezTo>
                  <a:cubicBezTo>
                    <a:pt x="303668" y="4994990"/>
                    <a:pt x="200193" y="4786123"/>
                    <a:pt x="123877" y="4564210"/>
                  </a:cubicBezTo>
                  <a:cubicBezTo>
                    <a:pt x="47694" y="4342555"/>
                    <a:pt x="2249" y="4106045"/>
                    <a:pt x="130" y="3865530"/>
                  </a:cubicBezTo>
                  <a:cubicBezTo>
                    <a:pt x="-1328" y="3745403"/>
                    <a:pt x="9537" y="3624629"/>
                    <a:pt x="30602" y="3505793"/>
                  </a:cubicBezTo>
                  <a:cubicBezTo>
                    <a:pt x="51802" y="3386828"/>
                    <a:pt x="84659" y="3270059"/>
                    <a:pt x="126924" y="3157164"/>
                  </a:cubicBezTo>
                  <a:cubicBezTo>
                    <a:pt x="200457" y="2959276"/>
                    <a:pt x="271737" y="2761388"/>
                    <a:pt x="334803" y="2560530"/>
                  </a:cubicBezTo>
                  <a:lnTo>
                    <a:pt x="381176" y="2409144"/>
                  </a:lnTo>
                  <a:lnTo>
                    <a:pt x="425825" y="2255819"/>
                  </a:lnTo>
                  <a:lnTo>
                    <a:pt x="470210" y="2099523"/>
                  </a:lnTo>
                  <a:lnTo>
                    <a:pt x="492998" y="2020213"/>
                  </a:lnTo>
                  <a:lnTo>
                    <a:pt x="517509" y="1939224"/>
                  </a:lnTo>
                  <a:cubicBezTo>
                    <a:pt x="525061" y="1912485"/>
                    <a:pt x="534866" y="1884586"/>
                    <a:pt x="544007" y="1857201"/>
                  </a:cubicBezTo>
                  <a:cubicBezTo>
                    <a:pt x="553680" y="1829559"/>
                    <a:pt x="561496" y="1802304"/>
                    <a:pt x="573288" y="1774274"/>
                  </a:cubicBezTo>
                  <a:lnTo>
                    <a:pt x="606146" y="1690832"/>
                  </a:lnTo>
                  <a:cubicBezTo>
                    <a:pt x="618467" y="1663060"/>
                    <a:pt x="631716" y="1635417"/>
                    <a:pt x="644569" y="1607775"/>
                  </a:cubicBezTo>
                  <a:cubicBezTo>
                    <a:pt x="698625" y="1498368"/>
                    <a:pt x="763413" y="1391287"/>
                    <a:pt x="837874" y="1297638"/>
                  </a:cubicBezTo>
                  <a:cubicBezTo>
                    <a:pt x="910348" y="1201278"/>
                    <a:pt x="990107" y="1115897"/>
                    <a:pt x="1069602" y="1032194"/>
                  </a:cubicBezTo>
                  <a:cubicBezTo>
                    <a:pt x="1089079" y="1010624"/>
                    <a:pt x="1110012" y="990990"/>
                    <a:pt x="1130548" y="970839"/>
                  </a:cubicBezTo>
                  <a:lnTo>
                    <a:pt x="1192024" y="910129"/>
                  </a:lnTo>
                  <a:cubicBezTo>
                    <a:pt x="1212031" y="889462"/>
                    <a:pt x="1234024" y="870475"/>
                    <a:pt x="1255356" y="850841"/>
                  </a:cubicBezTo>
                  <a:lnTo>
                    <a:pt x="1319614" y="792068"/>
                  </a:lnTo>
                  <a:cubicBezTo>
                    <a:pt x="1340680" y="772176"/>
                    <a:pt x="1363469" y="753834"/>
                    <a:pt x="1385728" y="734975"/>
                  </a:cubicBezTo>
                  <a:lnTo>
                    <a:pt x="1452768" y="678528"/>
                  </a:lnTo>
                  <a:lnTo>
                    <a:pt x="1469594" y="664449"/>
                  </a:lnTo>
                  <a:lnTo>
                    <a:pt x="1487083" y="651015"/>
                  </a:lnTo>
                  <a:lnTo>
                    <a:pt x="1522193" y="624277"/>
                  </a:lnTo>
                  <a:lnTo>
                    <a:pt x="1592415" y="570671"/>
                  </a:lnTo>
                  <a:cubicBezTo>
                    <a:pt x="1640110" y="535925"/>
                    <a:pt x="1689531" y="503245"/>
                    <a:pt x="1738287" y="469402"/>
                  </a:cubicBezTo>
                  <a:cubicBezTo>
                    <a:pt x="1788634" y="438015"/>
                    <a:pt x="1839643" y="407013"/>
                    <a:pt x="1890918" y="376530"/>
                  </a:cubicBezTo>
                  <a:cubicBezTo>
                    <a:pt x="2098400" y="258209"/>
                    <a:pt x="2323503" y="166241"/>
                    <a:pt x="2555363" y="105274"/>
                  </a:cubicBezTo>
                  <a:cubicBezTo>
                    <a:pt x="2787223" y="44047"/>
                    <a:pt x="3024516" y="12013"/>
                    <a:pt x="3259291" y="3229"/>
                  </a:cubicBezTo>
                  <a:lnTo>
                    <a:pt x="3347265" y="903"/>
                  </a:lnTo>
                  <a:close/>
                </a:path>
              </a:pathLst>
            </a:custGeom>
            <a:gradFill flip="none" rotWithShape="1">
              <a:gsLst>
                <a:gs pos="2000">
                  <a:schemeClr val="bg1">
                    <a:alpha val="10000"/>
                  </a:schemeClr>
                </a:gs>
                <a:gs pos="16000">
                  <a:schemeClr val="accent6">
                    <a:alpha val="5000"/>
                  </a:schemeClr>
                </a:gs>
                <a:gs pos="100000">
                  <a:schemeClr val="bg1">
                    <a:alpha val="10000"/>
                  </a:schemeClr>
                </a:gs>
                <a:gs pos="85000">
                  <a:schemeClr val="accent1">
                    <a:alpha val="5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27CCEAF3-651B-4605-AE58-F96E227036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01023" y="52997"/>
              <a:ext cx="6093363" cy="6805004"/>
            </a:xfrm>
            <a:custGeom>
              <a:avLst/>
              <a:gdLst>
                <a:gd name="connsiteX0" fmla="*/ 3517682 w 5890491"/>
                <a:gd name="connsiteY0" fmla="*/ 0 h 6578439"/>
                <a:gd name="connsiteX1" fmla="*/ 5849513 w 5890491"/>
                <a:gd name="connsiteY1" fmla="*/ 841730 h 6578439"/>
                <a:gd name="connsiteX2" fmla="*/ 5890491 w 5890491"/>
                <a:gd name="connsiteY2" fmla="*/ 879061 h 6578439"/>
                <a:gd name="connsiteX3" fmla="*/ 5890491 w 5890491"/>
                <a:gd name="connsiteY3" fmla="*/ 2034114 h 6578439"/>
                <a:gd name="connsiteX4" fmla="*/ 5757065 w 5890491"/>
                <a:gd name="connsiteY4" fmla="*/ 1854938 h 6578439"/>
                <a:gd name="connsiteX5" fmla="*/ 5564060 w 5890491"/>
                <a:gd name="connsiteY5" fmla="*/ 1642182 h 6578439"/>
                <a:gd name="connsiteX6" fmla="*/ 3517551 w 5890491"/>
                <a:gd name="connsiteY6" fmla="*/ 790012 h 6578439"/>
                <a:gd name="connsiteX7" fmla="*/ 1611552 w 5890491"/>
                <a:gd name="connsiteY7" fmla="*/ 1543282 h 6578439"/>
                <a:gd name="connsiteX8" fmla="*/ 1340656 w 5890491"/>
                <a:gd name="connsiteY8" fmla="*/ 1897925 h 6578439"/>
                <a:gd name="connsiteX9" fmla="*/ 1201705 w 5890491"/>
                <a:gd name="connsiteY9" fmla="*/ 2361213 h 6578439"/>
                <a:gd name="connsiteX10" fmla="*/ 852705 w 5890491"/>
                <a:gd name="connsiteY10" fmla="*/ 3529176 h 6578439"/>
                <a:gd name="connsiteX11" fmla="*/ 863863 w 5890491"/>
                <a:gd name="connsiteY11" fmla="*/ 4437051 h 6578439"/>
                <a:gd name="connsiteX12" fmla="*/ 1413569 w 5890491"/>
                <a:gd name="connsiteY12" fmla="*/ 5357174 h 6578439"/>
                <a:gd name="connsiteX13" fmla="*/ 2339129 w 5890491"/>
                <a:gd name="connsiteY13" fmla="*/ 6143367 h 6578439"/>
                <a:gd name="connsiteX14" fmla="*/ 3439449 w 5890491"/>
                <a:gd name="connsiteY14" fmla="*/ 6420049 h 6578439"/>
                <a:gd name="connsiteX15" fmla="*/ 5251388 w 5890491"/>
                <a:gd name="connsiteY15" fmla="*/ 5349009 h 6578439"/>
                <a:gd name="connsiteX16" fmla="*/ 5657731 w 5890491"/>
                <a:gd name="connsiteY16" fmla="*/ 4959205 h 6578439"/>
                <a:gd name="connsiteX17" fmla="*/ 5836127 w 5890491"/>
                <a:gd name="connsiteY17" fmla="*/ 4792052 h 6578439"/>
                <a:gd name="connsiteX18" fmla="*/ 5890491 w 5890491"/>
                <a:gd name="connsiteY18" fmla="*/ 4738662 h 6578439"/>
                <a:gd name="connsiteX19" fmla="*/ 5890491 w 5890491"/>
                <a:gd name="connsiteY19" fmla="*/ 5821964 h 6578439"/>
                <a:gd name="connsiteX20" fmla="*/ 5802001 w 5890491"/>
                <a:gd name="connsiteY20" fmla="*/ 5907904 h 6578439"/>
                <a:gd name="connsiteX21" fmla="*/ 5294358 w 5890491"/>
                <a:gd name="connsiteY21" fmla="*/ 6397505 h 6578439"/>
                <a:gd name="connsiteX22" fmla="*/ 5077178 w 5890491"/>
                <a:gd name="connsiteY22" fmla="*/ 6578439 h 6578439"/>
                <a:gd name="connsiteX23" fmla="*/ 1567290 w 5890491"/>
                <a:gd name="connsiteY23" fmla="*/ 6578439 h 6578439"/>
                <a:gd name="connsiteX24" fmla="*/ 1508588 w 5890491"/>
                <a:gd name="connsiteY24" fmla="*/ 6535186 h 6578439"/>
                <a:gd name="connsiteX25" fmla="*/ 826498 w 5890491"/>
                <a:gd name="connsiteY25" fmla="*/ 5876034 h 6578439"/>
                <a:gd name="connsiteX26" fmla="*/ 122403 w 5890491"/>
                <a:gd name="connsiteY26" fmla="*/ 3255655 h 6578439"/>
                <a:gd name="connsiteX27" fmla="*/ 1061197 w 5890491"/>
                <a:gd name="connsiteY27" fmla="*/ 984650 h 6578439"/>
                <a:gd name="connsiteX28" fmla="*/ 3517682 w 5890491"/>
                <a:gd name="connsiteY28" fmla="*/ 0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890491" h="6578439">
                  <a:moveTo>
                    <a:pt x="3517682" y="0"/>
                  </a:moveTo>
                  <a:cubicBezTo>
                    <a:pt x="4402017" y="0"/>
                    <a:pt x="5213742" y="315483"/>
                    <a:pt x="5849513" y="841730"/>
                  </a:cubicBezTo>
                  <a:lnTo>
                    <a:pt x="5890491" y="879061"/>
                  </a:lnTo>
                  <a:lnTo>
                    <a:pt x="5890491" y="2034114"/>
                  </a:lnTo>
                  <a:lnTo>
                    <a:pt x="5757065" y="1854938"/>
                  </a:lnTo>
                  <a:cubicBezTo>
                    <a:pt x="5696443" y="1781264"/>
                    <a:pt x="5632076" y="1710299"/>
                    <a:pt x="5564060" y="1642182"/>
                  </a:cubicBezTo>
                  <a:cubicBezTo>
                    <a:pt x="5015393" y="1092636"/>
                    <a:pt x="4288592" y="790012"/>
                    <a:pt x="3517551" y="790012"/>
                  </a:cubicBezTo>
                  <a:cubicBezTo>
                    <a:pt x="2701750" y="790012"/>
                    <a:pt x="2131676" y="1015335"/>
                    <a:pt x="1611552" y="1543282"/>
                  </a:cubicBezTo>
                  <a:cubicBezTo>
                    <a:pt x="1435754" y="1721722"/>
                    <a:pt x="1375945" y="1822729"/>
                    <a:pt x="1340656" y="1897925"/>
                  </a:cubicBezTo>
                  <a:cubicBezTo>
                    <a:pt x="1289148" y="2007623"/>
                    <a:pt x="1252432" y="2155907"/>
                    <a:pt x="1201705" y="2361213"/>
                  </a:cubicBezTo>
                  <a:cubicBezTo>
                    <a:pt x="1133721" y="2635919"/>
                    <a:pt x="1040568" y="3012290"/>
                    <a:pt x="852705" y="3529176"/>
                  </a:cubicBezTo>
                  <a:cubicBezTo>
                    <a:pt x="749952" y="3811784"/>
                    <a:pt x="753584" y="4108747"/>
                    <a:pt x="863863" y="4437051"/>
                  </a:cubicBezTo>
                  <a:cubicBezTo>
                    <a:pt x="964800" y="4737438"/>
                    <a:pt x="1154869" y="5055603"/>
                    <a:pt x="1413569" y="5357174"/>
                  </a:cubicBezTo>
                  <a:cubicBezTo>
                    <a:pt x="1718326" y="5712343"/>
                    <a:pt x="2021008" y="5969404"/>
                    <a:pt x="2339129" y="6143367"/>
                  </a:cubicBezTo>
                  <a:cubicBezTo>
                    <a:pt x="2679565" y="6329577"/>
                    <a:pt x="3039591" y="6420049"/>
                    <a:pt x="3439449" y="6420049"/>
                  </a:cubicBezTo>
                  <a:cubicBezTo>
                    <a:pt x="4142246" y="6420049"/>
                    <a:pt x="4633828" y="5976251"/>
                    <a:pt x="5251388" y="5349009"/>
                  </a:cubicBezTo>
                  <a:cubicBezTo>
                    <a:pt x="5389949" y="5208364"/>
                    <a:pt x="5526047" y="5081677"/>
                    <a:pt x="5657731" y="4959205"/>
                  </a:cubicBezTo>
                  <a:cubicBezTo>
                    <a:pt x="5719520" y="4901722"/>
                    <a:pt x="5779200" y="4846206"/>
                    <a:pt x="5836127" y="4792052"/>
                  </a:cubicBezTo>
                  <a:lnTo>
                    <a:pt x="5890491" y="4738662"/>
                  </a:lnTo>
                  <a:lnTo>
                    <a:pt x="5890491" y="5821964"/>
                  </a:lnTo>
                  <a:lnTo>
                    <a:pt x="5802001" y="5907904"/>
                  </a:lnTo>
                  <a:cubicBezTo>
                    <a:pt x="5634962" y="6077456"/>
                    <a:pt x="5467509" y="6243625"/>
                    <a:pt x="5294358" y="6397505"/>
                  </a:cubicBezTo>
                  <a:lnTo>
                    <a:pt x="5077178" y="6578439"/>
                  </a:lnTo>
                  <a:lnTo>
                    <a:pt x="1567290" y="6578439"/>
                  </a:lnTo>
                  <a:lnTo>
                    <a:pt x="1508588" y="6535186"/>
                  </a:lnTo>
                  <a:cubicBezTo>
                    <a:pt x="1263991" y="6345442"/>
                    <a:pt x="1038054" y="6122666"/>
                    <a:pt x="826498" y="5876034"/>
                  </a:cubicBezTo>
                  <a:cubicBezTo>
                    <a:pt x="261613" y="5217713"/>
                    <a:pt x="-239182" y="4250314"/>
                    <a:pt x="122403" y="3255655"/>
                  </a:cubicBezTo>
                  <a:cubicBezTo>
                    <a:pt x="607497" y="1921629"/>
                    <a:pt x="393040" y="1662857"/>
                    <a:pt x="1061197" y="984650"/>
                  </a:cubicBezTo>
                  <a:cubicBezTo>
                    <a:pt x="1729484" y="306444"/>
                    <a:pt x="2498060" y="0"/>
                    <a:pt x="3517682" y="0"/>
                  </a:cubicBezTo>
                  <a:close/>
                </a:path>
              </a:pathLst>
            </a:custGeom>
            <a:gradFill flip="none" rotWithShape="1">
              <a:gsLst>
                <a:gs pos="2000">
                  <a:schemeClr val="bg1"/>
                </a:gs>
                <a:gs pos="16000">
                  <a:schemeClr val="accent6">
                    <a:alpha val="10000"/>
                  </a:schemeClr>
                </a:gs>
                <a:gs pos="100000">
                  <a:schemeClr val="bg1">
                    <a:alpha val="10000"/>
                  </a:schemeClr>
                </a:gs>
                <a:gs pos="85000">
                  <a:schemeClr val="accent1">
                    <a:alpha val="1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ED519330-E5F1-4248-B58C-1AA0D9E6DA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01024" y="52997"/>
              <a:ext cx="6093362" cy="6805004"/>
            </a:xfrm>
            <a:custGeom>
              <a:avLst/>
              <a:gdLst>
                <a:gd name="connsiteX0" fmla="*/ 5890490 w 5890490"/>
                <a:gd name="connsiteY0" fmla="*/ 5389037 h 6578439"/>
                <a:gd name="connsiteX1" fmla="*/ 5890490 w 5890490"/>
                <a:gd name="connsiteY1" fmla="*/ 5855587 h 6578439"/>
                <a:gd name="connsiteX2" fmla="*/ 5784593 w 5890490"/>
                <a:gd name="connsiteY2" fmla="*/ 5962054 h 6578439"/>
                <a:gd name="connsiteX3" fmla="*/ 5663414 w 5890490"/>
                <a:gd name="connsiteY3" fmla="*/ 6082564 h 6578439"/>
                <a:gd name="connsiteX4" fmla="*/ 5147099 w 5890490"/>
                <a:gd name="connsiteY4" fmla="*/ 6547726 h 6578439"/>
                <a:gd name="connsiteX5" fmla="*/ 5105015 w 5890490"/>
                <a:gd name="connsiteY5" fmla="*/ 6578439 h 6578439"/>
                <a:gd name="connsiteX6" fmla="*/ 4385601 w 5890490"/>
                <a:gd name="connsiteY6" fmla="*/ 6578439 h 6578439"/>
                <a:gd name="connsiteX7" fmla="*/ 4507252 w 5890490"/>
                <a:gd name="connsiteY7" fmla="*/ 6515968 h 6578439"/>
                <a:gd name="connsiteX8" fmla="*/ 4909330 w 5890490"/>
                <a:gd name="connsiteY8" fmla="*/ 6253453 h 6578439"/>
                <a:gd name="connsiteX9" fmla="*/ 5411374 w 5890490"/>
                <a:gd name="connsiteY9" fmla="*/ 5828544 h 6578439"/>
                <a:gd name="connsiteX10" fmla="*/ 5533570 w 5890490"/>
                <a:gd name="connsiteY10" fmla="*/ 5714534 h 6578439"/>
                <a:gd name="connsiteX11" fmla="*/ 5657425 w 5890490"/>
                <a:gd name="connsiteY11" fmla="*/ 5597650 h 6578439"/>
                <a:gd name="connsiteX12" fmla="*/ 3336813 w 5890490"/>
                <a:gd name="connsiteY12" fmla="*/ 499 h 6578439"/>
                <a:gd name="connsiteX13" fmla="*/ 3513674 w 5890490"/>
                <a:gd name="connsiteY13" fmla="*/ 1202 h 6578439"/>
                <a:gd name="connsiteX14" fmla="*/ 3602743 w 5890490"/>
                <a:gd name="connsiteY14" fmla="*/ 4827 h 6578439"/>
                <a:gd name="connsiteX15" fmla="*/ 3647213 w 5890490"/>
                <a:gd name="connsiteY15" fmla="*/ 6703 h 6578439"/>
                <a:gd name="connsiteX16" fmla="*/ 3691684 w 5890490"/>
                <a:gd name="connsiteY16" fmla="*/ 9453 h 6578439"/>
                <a:gd name="connsiteX17" fmla="*/ 3868927 w 5890490"/>
                <a:gd name="connsiteY17" fmla="*/ 27080 h 6578439"/>
                <a:gd name="connsiteX18" fmla="*/ 5200872 w 5890490"/>
                <a:gd name="connsiteY18" fmla="*/ 472240 h 6578439"/>
                <a:gd name="connsiteX19" fmla="*/ 5772711 w 5890490"/>
                <a:gd name="connsiteY19" fmla="*/ 866334 h 6578439"/>
                <a:gd name="connsiteX20" fmla="*/ 5890490 w 5890490"/>
                <a:gd name="connsiteY20" fmla="*/ 972426 h 6578439"/>
                <a:gd name="connsiteX21" fmla="*/ 5890490 w 5890490"/>
                <a:gd name="connsiteY21" fmla="*/ 1158576 h 6578439"/>
                <a:gd name="connsiteX22" fmla="*/ 5676045 w 5890490"/>
                <a:gd name="connsiteY22" fmla="*/ 986969 h 6578439"/>
                <a:gd name="connsiteX23" fmla="*/ 5103776 w 5890490"/>
                <a:gd name="connsiteY23" fmla="*/ 655879 h 6578439"/>
                <a:gd name="connsiteX24" fmla="*/ 4482465 w 5890490"/>
                <a:gd name="connsiteY24" fmla="*/ 440363 h 6578439"/>
                <a:gd name="connsiteX25" fmla="*/ 4402444 w 5890490"/>
                <a:gd name="connsiteY25" fmla="*/ 422111 h 6578439"/>
                <a:gd name="connsiteX26" fmla="*/ 4322423 w 5890490"/>
                <a:gd name="connsiteY26" fmla="*/ 404610 h 6578439"/>
                <a:gd name="connsiteX27" fmla="*/ 4241892 w 5890490"/>
                <a:gd name="connsiteY27" fmla="*/ 389858 h 6578439"/>
                <a:gd name="connsiteX28" fmla="*/ 4201627 w 5890490"/>
                <a:gd name="connsiteY28" fmla="*/ 382483 h 6578439"/>
                <a:gd name="connsiteX29" fmla="*/ 4161234 w 5890490"/>
                <a:gd name="connsiteY29" fmla="*/ 375857 h 6578439"/>
                <a:gd name="connsiteX30" fmla="*/ 3999280 w 5890490"/>
                <a:gd name="connsiteY30" fmla="*/ 353606 h 6578439"/>
                <a:gd name="connsiteX31" fmla="*/ 3836817 w 5890490"/>
                <a:gd name="connsiteY31" fmla="*/ 338480 h 6578439"/>
                <a:gd name="connsiteX32" fmla="*/ 3673972 w 5890490"/>
                <a:gd name="connsiteY32" fmla="*/ 330604 h 6578439"/>
                <a:gd name="connsiteX33" fmla="*/ 3511126 w 5890490"/>
                <a:gd name="connsiteY33" fmla="*/ 328978 h 6578439"/>
                <a:gd name="connsiteX34" fmla="*/ 3183142 w 5890490"/>
                <a:gd name="connsiteY34" fmla="*/ 342854 h 6578439"/>
                <a:gd name="connsiteX35" fmla="*/ 2541444 w 5890490"/>
                <a:gd name="connsiteY35" fmla="*/ 439988 h 6578439"/>
                <a:gd name="connsiteX36" fmla="*/ 1933895 w 5890490"/>
                <a:gd name="connsiteY36" fmla="*/ 650505 h 6578439"/>
                <a:gd name="connsiteX37" fmla="*/ 1378079 w 5890490"/>
                <a:gd name="connsiteY37" fmla="*/ 983905 h 6578439"/>
                <a:gd name="connsiteX38" fmla="*/ 1312967 w 5890490"/>
                <a:gd name="connsiteY38" fmla="*/ 1033660 h 6578439"/>
                <a:gd name="connsiteX39" fmla="*/ 1248364 w 5890490"/>
                <a:gd name="connsiteY39" fmla="*/ 1084413 h 6578439"/>
                <a:gd name="connsiteX40" fmla="*/ 1185163 w 5890490"/>
                <a:gd name="connsiteY40" fmla="*/ 1137168 h 6578439"/>
                <a:gd name="connsiteX41" fmla="*/ 1122852 w 5890490"/>
                <a:gd name="connsiteY41" fmla="*/ 1190922 h 6578439"/>
                <a:gd name="connsiteX42" fmla="*/ 892092 w 5890490"/>
                <a:gd name="connsiteY42" fmla="*/ 1421440 h 6578439"/>
                <a:gd name="connsiteX43" fmla="*/ 707202 w 5890490"/>
                <a:gd name="connsiteY43" fmla="*/ 1684212 h 6578439"/>
                <a:gd name="connsiteX44" fmla="*/ 670121 w 5890490"/>
                <a:gd name="connsiteY44" fmla="*/ 1756093 h 6578439"/>
                <a:gd name="connsiteX45" fmla="*/ 637630 w 5890490"/>
                <a:gd name="connsiteY45" fmla="*/ 1830724 h 6578439"/>
                <a:gd name="connsiteX46" fmla="*/ 607685 w 5890490"/>
                <a:gd name="connsiteY46" fmla="*/ 1907105 h 6578439"/>
                <a:gd name="connsiteX47" fmla="*/ 580034 w 5890490"/>
                <a:gd name="connsiteY47" fmla="*/ 1984986 h 6578439"/>
                <a:gd name="connsiteX48" fmla="*/ 481919 w 5890490"/>
                <a:gd name="connsiteY48" fmla="*/ 2304386 h 6578439"/>
                <a:gd name="connsiteX49" fmla="*/ 433881 w 5890490"/>
                <a:gd name="connsiteY49" fmla="*/ 2465399 h 6578439"/>
                <a:gd name="connsiteX50" fmla="*/ 384442 w 5890490"/>
                <a:gd name="connsiteY50" fmla="*/ 2626163 h 6578439"/>
                <a:gd name="connsiteX51" fmla="*/ 166039 w 5890490"/>
                <a:gd name="connsiteY51" fmla="*/ 3261338 h 6578439"/>
                <a:gd name="connsiteX52" fmla="*/ 56202 w 5890490"/>
                <a:gd name="connsiteY52" fmla="*/ 3910265 h 6578439"/>
                <a:gd name="connsiteX53" fmla="*/ 93664 w 5890490"/>
                <a:gd name="connsiteY53" fmla="*/ 4237292 h 6578439"/>
                <a:gd name="connsiteX54" fmla="*/ 111758 w 5890490"/>
                <a:gd name="connsiteY54" fmla="*/ 4317548 h 6578439"/>
                <a:gd name="connsiteX55" fmla="*/ 133038 w 5890490"/>
                <a:gd name="connsiteY55" fmla="*/ 4397054 h 6578439"/>
                <a:gd name="connsiteX56" fmla="*/ 157757 w 5890490"/>
                <a:gd name="connsiteY56" fmla="*/ 4475560 h 6578439"/>
                <a:gd name="connsiteX57" fmla="*/ 185153 w 5890490"/>
                <a:gd name="connsiteY57" fmla="*/ 4553066 h 6578439"/>
                <a:gd name="connsiteX58" fmla="*/ 493642 w 5890490"/>
                <a:gd name="connsiteY58" fmla="*/ 5132239 h 6578439"/>
                <a:gd name="connsiteX59" fmla="*/ 914391 w 5890490"/>
                <a:gd name="connsiteY59" fmla="*/ 5636528 h 6578439"/>
                <a:gd name="connsiteX60" fmla="*/ 1402034 w 5890490"/>
                <a:gd name="connsiteY60" fmla="*/ 6076188 h 6578439"/>
                <a:gd name="connsiteX61" fmla="*/ 1664397 w 5890490"/>
                <a:gd name="connsiteY61" fmla="*/ 6267079 h 6578439"/>
                <a:gd name="connsiteX62" fmla="*/ 1938992 w 5890490"/>
                <a:gd name="connsiteY62" fmla="*/ 6434343 h 6578439"/>
                <a:gd name="connsiteX63" fmla="*/ 2225931 w 5890490"/>
                <a:gd name="connsiteY63" fmla="*/ 6574322 h 6578439"/>
                <a:gd name="connsiteX64" fmla="*/ 2236328 w 5890490"/>
                <a:gd name="connsiteY64" fmla="*/ 6578439 h 6578439"/>
                <a:gd name="connsiteX65" fmla="*/ 1504665 w 5890490"/>
                <a:gd name="connsiteY65" fmla="*/ 6578439 h 6578439"/>
                <a:gd name="connsiteX66" fmla="*/ 1456827 w 5890490"/>
                <a:gd name="connsiteY66" fmla="*/ 6543476 h 6578439"/>
                <a:gd name="connsiteX67" fmla="*/ 1188475 w 5890490"/>
                <a:gd name="connsiteY67" fmla="*/ 6314083 h 6578439"/>
                <a:gd name="connsiteX68" fmla="*/ 721728 w 5890490"/>
                <a:gd name="connsiteY68" fmla="*/ 5798666 h 6578439"/>
                <a:gd name="connsiteX69" fmla="*/ 344175 w 5890490"/>
                <a:gd name="connsiteY69" fmla="*/ 5219495 h 6578439"/>
                <a:gd name="connsiteX70" fmla="*/ 87293 w 5890490"/>
                <a:gd name="connsiteY70" fmla="*/ 4583569 h 6578439"/>
                <a:gd name="connsiteX71" fmla="*/ 65886 w 5890490"/>
                <a:gd name="connsiteY71" fmla="*/ 4500813 h 6578439"/>
                <a:gd name="connsiteX72" fmla="*/ 47409 w 5890490"/>
                <a:gd name="connsiteY72" fmla="*/ 4417431 h 6578439"/>
                <a:gd name="connsiteX73" fmla="*/ 39000 w 5890490"/>
                <a:gd name="connsiteY73" fmla="*/ 4375677 h 6578439"/>
                <a:gd name="connsiteX74" fmla="*/ 31610 w 5890490"/>
                <a:gd name="connsiteY74" fmla="*/ 4333674 h 6578439"/>
                <a:gd name="connsiteX75" fmla="*/ 18868 w 5890490"/>
                <a:gd name="connsiteY75" fmla="*/ 4249417 h 6578439"/>
                <a:gd name="connsiteX76" fmla="*/ 646 w 5890490"/>
                <a:gd name="connsiteY76" fmla="*/ 3910265 h 6578439"/>
                <a:gd name="connsiteX77" fmla="*/ 130234 w 5890490"/>
                <a:gd name="connsiteY77" fmla="*/ 3248337 h 6578439"/>
                <a:gd name="connsiteX78" fmla="*/ 335383 w 5890490"/>
                <a:gd name="connsiteY78" fmla="*/ 2611911 h 6578439"/>
                <a:gd name="connsiteX79" fmla="*/ 487272 w 5890490"/>
                <a:gd name="connsiteY79" fmla="*/ 1958609 h 6578439"/>
                <a:gd name="connsiteX80" fmla="*/ 508550 w 5890490"/>
                <a:gd name="connsiteY80" fmla="*/ 1876227 h 6578439"/>
                <a:gd name="connsiteX81" fmla="*/ 531742 w 5890490"/>
                <a:gd name="connsiteY81" fmla="*/ 1793721 h 6578439"/>
                <a:gd name="connsiteX82" fmla="*/ 558245 w 5890490"/>
                <a:gd name="connsiteY82" fmla="*/ 1711465 h 6578439"/>
                <a:gd name="connsiteX83" fmla="*/ 590100 w 5890490"/>
                <a:gd name="connsiteY83" fmla="*/ 1630332 h 6578439"/>
                <a:gd name="connsiteX84" fmla="*/ 758680 w 5890490"/>
                <a:gd name="connsiteY84" fmla="*/ 1322433 h 6578439"/>
                <a:gd name="connsiteX85" fmla="*/ 976317 w 5890490"/>
                <a:gd name="connsiteY85" fmla="*/ 1049286 h 6578439"/>
                <a:gd name="connsiteX86" fmla="*/ 1035314 w 5890490"/>
                <a:gd name="connsiteY86" fmla="*/ 985406 h 6578439"/>
                <a:gd name="connsiteX87" fmla="*/ 1095329 w 5890490"/>
                <a:gd name="connsiteY87" fmla="*/ 922526 h 6578439"/>
                <a:gd name="connsiteX88" fmla="*/ 1157384 w 5890490"/>
                <a:gd name="connsiteY88" fmla="*/ 861271 h 6578439"/>
                <a:gd name="connsiteX89" fmla="*/ 1220841 w 5890490"/>
                <a:gd name="connsiteY89" fmla="*/ 801017 h 6578439"/>
                <a:gd name="connsiteX90" fmla="*/ 1286462 w 5890490"/>
                <a:gd name="connsiteY90" fmla="*/ 742886 h 6578439"/>
                <a:gd name="connsiteX91" fmla="*/ 1353233 w 5890490"/>
                <a:gd name="connsiteY91" fmla="*/ 685632 h 6578439"/>
                <a:gd name="connsiteX92" fmla="*/ 1369924 w 5890490"/>
                <a:gd name="connsiteY92" fmla="*/ 671256 h 6578439"/>
                <a:gd name="connsiteX93" fmla="*/ 1387380 w 5890490"/>
                <a:gd name="connsiteY93" fmla="*/ 657755 h 6578439"/>
                <a:gd name="connsiteX94" fmla="*/ 1422422 w 5890490"/>
                <a:gd name="connsiteY94" fmla="*/ 630877 h 6578439"/>
                <a:gd name="connsiteX95" fmla="*/ 1492759 w 5890490"/>
                <a:gd name="connsiteY95" fmla="*/ 577248 h 6578439"/>
                <a:gd name="connsiteX96" fmla="*/ 1528820 w 5890490"/>
                <a:gd name="connsiteY96" fmla="*/ 551496 h 6578439"/>
                <a:gd name="connsiteX97" fmla="*/ 1565390 w 5890490"/>
                <a:gd name="connsiteY97" fmla="*/ 526370 h 6578439"/>
                <a:gd name="connsiteX98" fmla="*/ 1639040 w 5890490"/>
                <a:gd name="connsiteY98" fmla="*/ 476490 h 6578439"/>
                <a:gd name="connsiteX99" fmla="*/ 1792075 w 5890490"/>
                <a:gd name="connsiteY99" fmla="*/ 384859 h 6578439"/>
                <a:gd name="connsiteX100" fmla="*/ 2455943 w 5890490"/>
                <a:gd name="connsiteY100" fmla="*/ 117836 h 6578439"/>
                <a:gd name="connsiteX101" fmla="*/ 3159952 w 5890490"/>
                <a:gd name="connsiteY101" fmla="*/ 7203 h 6578439"/>
                <a:gd name="connsiteX102" fmla="*/ 3336813 w 5890490"/>
                <a:gd name="connsiteY102" fmla="*/ 499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5890490" h="6578439">
                  <a:moveTo>
                    <a:pt x="5890490" y="5389037"/>
                  </a:moveTo>
                  <a:lnTo>
                    <a:pt x="5890490" y="5855587"/>
                  </a:lnTo>
                  <a:lnTo>
                    <a:pt x="5784593" y="5962054"/>
                  </a:lnTo>
                  <a:cubicBezTo>
                    <a:pt x="5744454" y="6002308"/>
                    <a:pt x="5704062" y="6042436"/>
                    <a:pt x="5663414" y="6082564"/>
                  </a:cubicBezTo>
                  <a:cubicBezTo>
                    <a:pt x="5500314" y="6242577"/>
                    <a:pt x="5330970" y="6400714"/>
                    <a:pt x="5147099" y="6547726"/>
                  </a:cubicBezTo>
                  <a:lnTo>
                    <a:pt x="5105015" y="6578439"/>
                  </a:lnTo>
                  <a:lnTo>
                    <a:pt x="4385601" y="6578439"/>
                  </a:lnTo>
                  <a:lnTo>
                    <a:pt x="4507252" y="6515968"/>
                  </a:lnTo>
                  <a:cubicBezTo>
                    <a:pt x="4645901" y="6439679"/>
                    <a:pt x="4779837" y="6350961"/>
                    <a:pt x="4909330" y="6253453"/>
                  </a:cubicBezTo>
                  <a:cubicBezTo>
                    <a:pt x="5082369" y="6123567"/>
                    <a:pt x="5248145" y="5979180"/>
                    <a:pt x="5411374" y="5828544"/>
                  </a:cubicBezTo>
                  <a:cubicBezTo>
                    <a:pt x="5452149" y="5790791"/>
                    <a:pt x="5492924" y="5752788"/>
                    <a:pt x="5533570" y="5714534"/>
                  </a:cubicBezTo>
                  <a:lnTo>
                    <a:pt x="5657425" y="5597650"/>
                  </a:lnTo>
                  <a:close/>
                  <a:moveTo>
                    <a:pt x="3336813" y="499"/>
                  </a:moveTo>
                  <a:cubicBezTo>
                    <a:pt x="3395682" y="-392"/>
                    <a:pt x="3454550" y="-48"/>
                    <a:pt x="3513674" y="1202"/>
                  </a:cubicBezTo>
                  <a:lnTo>
                    <a:pt x="3602743" y="4827"/>
                  </a:lnTo>
                  <a:lnTo>
                    <a:pt x="3647213" y="6703"/>
                  </a:lnTo>
                  <a:cubicBezTo>
                    <a:pt x="3661994" y="7327"/>
                    <a:pt x="3676903" y="7703"/>
                    <a:pt x="3691684" y="9453"/>
                  </a:cubicBezTo>
                  <a:lnTo>
                    <a:pt x="3868927" y="27080"/>
                  </a:lnTo>
                  <a:cubicBezTo>
                    <a:pt x="4340645" y="85584"/>
                    <a:pt x="4795160" y="243221"/>
                    <a:pt x="5200872" y="472240"/>
                  </a:cubicBezTo>
                  <a:cubicBezTo>
                    <a:pt x="5403855" y="587124"/>
                    <a:pt x="5594988" y="719447"/>
                    <a:pt x="5772711" y="866334"/>
                  </a:cubicBezTo>
                  <a:lnTo>
                    <a:pt x="5890490" y="972426"/>
                  </a:lnTo>
                  <a:lnTo>
                    <a:pt x="5890490" y="1158576"/>
                  </a:lnTo>
                  <a:lnTo>
                    <a:pt x="5676045" y="986969"/>
                  </a:lnTo>
                  <a:cubicBezTo>
                    <a:pt x="5496587" y="857740"/>
                    <a:pt x="5304275" y="746699"/>
                    <a:pt x="5103776" y="655879"/>
                  </a:cubicBezTo>
                  <a:cubicBezTo>
                    <a:pt x="4903214" y="564747"/>
                    <a:pt x="4695006" y="492492"/>
                    <a:pt x="4482465" y="440363"/>
                  </a:cubicBezTo>
                  <a:lnTo>
                    <a:pt x="4402444" y="422111"/>
                  </a:lnTo>
                  <a:cubicBezTo>
                    <a:pt x="4375813" y="416111"/>
                    <a:pt x="4349436" y="408859"/>
                    <a:pt x="4322423" y="404610"/>
                  </a:cubicBezTo>
                  <a:lnTo>
                    <a:pt x="4241892" y="389858"/>
                  </a:lnTo>
                  <a:lnTo>
                    <a:pt x="4201627" y="382483"/>
                  </a:lnTo>
                  <a:cubicBezTo>
                    <a:pt x="4188248" y="379983"/>
                    <a:pt x="4174869" y="377483"/>
                    <a:pt x="4161234" y="375857"/>
                  </a:cubicBezTo>
                  <a:cubicBezTo>
                    <a:pt x="4107208" y="368482"/>
                    <a:pt x="4053308" y="360482"/>
                    <a:pt x="3999280" y="353606"/>
                  </a:cubicBezTo>
                  <a:cubicBezTo>
                    <a:pt x="3944999" y="348855"/>
                    <a:pt x="3890844" y="343854"/>
                    <a:pt x="3836817" y="338480"/>
                  </a:cubicBezTo>
                  <a:lnTo>
                    <a:pt x="3673972" y="330604"/>
                  </a:lnTo>
                  <a:cubicBezTo>
                    <a:pt x="3619690" y="329104"/>
                    <a:pt x="3565281" y="329604"/>
                    <a:pt x="3511126" y="328978"/>
                  </a:cubicBezTo>
                  <a:cubicBezTo>
                    <a:pt x="3402054" y="330728"/>
                    <a:pt x="3291706" y="334604"/>
                    <a:pt x="3183142" y="342854"/>
                  </a:cubicBezTo>
                  <a:cubicBezTo>
                    <a:pt x="2965505" y="358855"/>
                    <a:pt x="2750670" y="389733"/>
                    <a:pt x="2541444" y="439988"/>
                  </a:cubicBezTo>
                  <a:cubicBezTo>
                    <a:pt x="2332216" y="490117"/>
                    <a:pt x="2128850" y="559997"/>
                    <a:pt x="1933895" y="650505"/>
                  </a:cubicBezTo>
                  <a:cubicBezTo>
                    <a:pt x="1738939" y="741261"/>
                    <a:pt x="1553540" y="854146"/>
                    <a:pt x="1378079" y="983905"/>
                  </a:cubicBezTo>
                  <a:lnTo>
                    <a:pt x="1312967" y="1033660"/>
                  </a:lnTo>
                  <a:cubicBezTo>
                    <a:pt x="1291178" y="1050286"/>
                    <a:pt x="1269006" y="1066412"/>
                    <a:pt x="1248364" y="1084413"/>
                  </a:cubicBezTo>
                  <a:lnTo>
                    <a:pt x="1185163" y="1137168"/>
                  </a:lnTo>
                  <a:cubicBezTo>
                    <a:pt x="1164138" y="1154794"/>
                    <a:pt x="1142603" y="1172046"/>
                    <a:pt x="1122852" y="1190922"/>
                  </a:cubicBezTo>
                  <a:cubicBezTo>
                    <a:pt x="1041557" y="1264303"/>
                    <a:pt x="961663" y="1339309"/>
                    <a:pt x="892092" y="1421440"/>
                  </a:cubicBezTo>
                  <a:cubicBezTo>
                    <a:pt x="819589" y="1501822"/>
                    <a:pt x="759827" y="1590329"/>
                    <a:pt x="707202" y="1684212"/>
                  </a:cubicBezTo>
                  <a:cubicBezTo>
                    <a:pt x="694715" y="1708089"/>
                    <a:pt x="682227" y="1731841"/>
                    <a:pt x="670121" y="1756093"/>
                  </a:cubicBezTo>
                  <a:lnTo>
                    <a:pt x="637630" y="1830724"/>
                  </a:lnTo>
                  <a:cubicBezTo>
                    <a:pt x="626161" y="1855350"/>
                    <a:pt x="617624" y="1881603"/>
                    <a:pt x="607685" y="1907105"/>
                  </a:cubicBezTo>
                  <a:cubicBezTo>
                    <a:pt x="598128" y="1932857"/>
                    <a:pt x="588317" y="1958483"/>
                    <a:pt x="580034" y="1984986"/>
                  </a:cubicBezTo>
                  <a:cubicBezTo>
                    <a:pt x="544611" y="2089620"/>
                    <a:pt x="513393" y="2197128"/>
                    <a:pt x="481919" y="2304386"/>
                  </a:cubicBezTo>
                  <a:lnTo>
                    <a:pt x="433881" y="2465399"/>
                  </a:lnTo>
                  <a:lnTo>
                    <a:pt x="384442" y="2626163"/>
                  </a:lnTo>
                  <a:cubicBezTo>
                    <a:pt x="317672" y="2839680"/>
                    <a:pt x="243129" y="3050946"/>
                    <a:pt x="166039" y="3261338"/>
                  </a:cubicBezTo>
                  <a:cubicBezTo>
                    <a:pt x="88822" y="3468979"/>
                    <a:pt x="50850" y="3690248"/>
                    <a:pt x="56202" y="3910265"/>
                  </a:cubicBezTo>
                  <a:cubicBezTo>
                    <a:pt x="58495" y="4020274"/>
                    <a:pt x="71493" y="4129783"/>
                    <a:pt x="93664" y="4237292"/>
                  </a:cubicBezTo>
                  <a:cubicBezTo>
                    <a:pt x="99143" y="4264168"/>
                    <a:pt x="104623" y="4291045"/>
                    <a:pt x="111758" y="4317548"/>
                  </a:cubicBezTo>
                  <a:cubicBezTo>
                    <a:pt x="118384" y="4344176"/>
                    <a:pt x="124627" y="4370802"/>
                    <a:pt x="133038" y="4397054"/>
                  </a:cubicBezTo>
                  <a:cubicBezTo>
                    <a:pt x="140810" y="4423307"/>
                    <a:pt x="148456" y="4449683"/>
                    <a:pt x="157757" y="4475560"/>
                  </a:cubicBezTo>
                  <a:cubicBezTo>
                    <a:pt x="166549" y="4501562"/>
                    <a:pt x="175087" y="4527564"/>
                    <a:pt x="185153" y="4553066"/>
                  </a:cubicBezTo>
                  <a:cubicBezTo>
                    <a:pt x="262371" y="4758458"/>
                    <a:pt x="368895" y="4951974"/>
                    <a:pt x="493642" y="5132239"/>
                  </a:cubicBezTo>
                  <a:cubicBezTo>
                    <a:pt x="618389" y="5312627"/>
                    <a:pt x="760846" y="5480391"/>
                    <a:pt x="914391" y="5636528"/>
                  </a:cubicBezTo>
                  <a:cubicBezTo>
                    <a:pt x="1069081" y="5793166"/>
                    <a:pt x="1231544" y="5941677"/>
                    <a:pt x="1402034" y="6076188"/>
                  </a:cubicBezTo>
                  <a:cubicBezTo>
                    <a:pt x="1487535" y="6143320"/>
                    <a:pt x="1574565" y="6207574"/>
                    <a:pt x="1664397" y="6267079"/>
                  </a:cubicBezTo>
                  <a:cubicBezTo>
                    <a:pt x="1753592" y="6327459"/>
                    <a:pt x="1845336" y="6383088"/>
                    <a:pt x="1938992" y="6434343"/>
                  </a:cubicBezTo>
                  <a:cubicBezTo>
                    <a:pt x="2032647" y="6485659"/>
                    <a:pt x="2128309" y="6532600"/>
                    <a:pt x="2225931" y="6574322"/>
                  </a:cubicBezTo>
                  <a:lnTo>
                    <a:pt x="2236328" y="6578439"/>
                  </a:lnTo>
                  <a:lnTo>
                    <a:pt x="1504665" y="6578439"/>
                  </a:lnTo>
                  <a:lnTo>
                    <a:pt x="1456827" y="6543476"/>
                  </a:lnTo>
                  <a:cubicBezTo>
                    <a:pt x="1363554" y="6470595"/>
                    <a:pt x="1273848" y="6394340"/>
                    <a:pt x="1188475" y="6314083"/>
                  </a:cubicBezTo>
                  <a:cubicBezTo>
                    <a:pt x="1017856" y="6153445"/>
                    <a:pt x="863803" y="5979931"/>
                    <a:pt x="721728" y="5798666"/>
                  </a:cubicBezTo>
                  <a:cubicBezTo>
                    <a:pt x="579397" y="5616027"/>
                    <a:pt x="452103" y="5422511"/>
                    <a:pt x="344175" y="5219495"/>
                  </a:cubicBezTo>
                  <a:cubicBezTo>
                    <a:pt x="236505" y="5016354"/>
                    <a:pt x="147946" y="4803586"/>
                    <a:pt x="87293" y="4583569"/>
                  </a:cubicBezTo>
                  <a:cubicBezTo>
                    <a:pt x="79138" y="4556193"/>
                    <a:pt x="72639" y="4528440"/>
                    <a:pt x="65886" y="4500813"/>
                  </a:cubicBezTo>
                  <a:cubicBezTo>
                    <a:pt x="58751" y="4473311"/>
                    <a:pt x="53144" y="4445308"/>
                    <a:pt x="47409" y="4417431"/>
                  </a:cubicBezTo>
                  <a:cubicBezTo>
                    <a:pt x="44733" y="4403430"/>
                    <a:pt x="41294" y="4389679"/>
                    <a:pt x="39000" y="4375677"/>
                  </a:cubicBezTo>
                  <a:lnTo>
                    <a:pt x="31610" y="4333674"/>
                  </a:lnTo>
                  <a:cubicBezTo>
                    <a:pt x="26258" y="4305797"/>
                    <a:pt x="22563" y="4277544"/>
                    <a:pt x="18868" y="4249417"/>
                  </a:cubicBezTo>
                  <a:cubicBezTo>
                    <a:pt x="4214" y="4136784"/>
                    <a:pt x="-2158" y="4023275"/>
                    <a:pt x="646" y="3910265"/>
                  </a:cubicBezTo>
                  <a:cubicBezTo>
                    <a:pt x="5997" y="3683872"/>
                    <a:pt x="50596" y="3459605"/>
                    <a:pt x="130234" y="3248337"/>
                  </a:cubicBezTo>
                  <a:cubicBezTo>
                    <a:pt x="207961" y="3039196"/>
                    <a:pt x="278044" y="2827179"/>
                    <a:pt x="335383" y="2611911"/>
                  </a:cubicBezTo>
                  <a:cubicBezTo>
                    <a:pt x="393743" y="2396644"/>
                    <a:pt x="435792" y="2178627"/>
                    <a:pt x="487272" y="1958609"/>
                  </a:cubicBezTo>
                  <a:cubicBezTo>
                    <a:pt x="493259" y="1931107"/>
                    <a:pt x="501287" y="1903730"/>
                    <a:pt x="508550" y="1876227"/>
                  </a:cubicBezTo>
                  <a:cubicBezTo>
                    <a:pt x="516195" y="1848725"/>
                    <a:pt x="522312" y="1820972"/>
                    <a:pt x="531742" y="1793721"/>
                  </a:cubicBezTo>
                  <a:lnTo>
                    <a:pt x="558245" y="1711465"/>
                  </a:lnTo>
                  <a:cubicBezTo>
                    <a:pt x="568439" y="1684337"/>
                    <a:pt x="579652" y="1657459"/>
                    <a:pt x="590100" y="1630332"/>
                  </a:cubicBezTo>
                  <a:cubicBezTo>
                    <a:pt x="635080" y="1523075"/>
                    <a:pt x="690637" y="1417566"/>
                    <a:pt x="758680" y="1322433"/>
                  </a:cubicBezTo>
                  <a:cubicBezTo>
                    <a:pt x="824430" y="1225051"/>
                    <a:pt x="899610" y="1136168"/>
                    <a:pt x="976317" y="1049286"/>
                  </a:cubicBezTo>
                  <a:cubicBezTo>
                    <a:pt x="995049" y="1027035"/>
                    <a:pt x="1015436" y="1006533"/>
                    <a:pt x="1035314" y="985406"/>
                  </a:cubicBezTo>
                  <a:lnTo>
                    <a:pt x="1095329" y="922526"/>
                  </a:lnTo>
                  <a:cubicBezTo>
                    <a:pt x="1114953" y="901149"/>
                    <a:pt x="1136359" y="881397"/>
                    <a:pt x="1157384" y="861271"/>
                  </a:cubicBezTo>
                  <a:lnTo>
                    <a:pt x="1220841" y="801017"/>
                  </a:lnTo>
                  <a:cubicBezTo>
                    <a:pt x="1241610" y="780514"/>
                    <a:pt x="1264418" y="762014"/>
                    <a:pt x="1286462" y="742886"/>
                  </a:cubicBezTo>
                  <a:lnTo>
                    <a:pt x="1353233" y="685632"/>
                  </a:lnTo>
                  <a:lnTo>
                    <a:pt x="1369924" y="671256"/>
                  </a:lnTo>
                  <a:cubicBezTo>
                    <a:pt x="1375658" y="666631"/>
                    <a:pt x="1381520" y="662255"/>
                    <a:pt x="1387380" y="657755"/>
                  </a:cubicBezTo>
                  <a:lnTo>
                    <a:pt x="1422422" y="630877"/>
                  </a:lnTo>
                  <a:lnTo>
                    <a:pt x="1492759" y="577248"/>
                  </a:lnTo>
                  <a:cubicBezTo>
                    <a:pt x="1504355" y="567997"/>
                    <a:pt x="1516714" y="559997"/>
                    <a:pt x="1528820" y="551496"/>
                  </a:cubicBezTo>
                  <a:lnTo>
                    <a:pt x="1565390" y="526370"/>
                  </a:lnTo>
                  <a:lnTo>
                    <a:pt x="1639040" y="476490"/>
                  </a:lnTo>
                  <a:cubicBezTo>
                    <a:pt x="1689754" y="445613"/>
                    <a:pt x="1740723" y="414986"/>
                    <a:pt x="1792075" y="384859"/>
                  </a:cubicBezTo>
                  <a:cubicBezTo>
                    <a:pt x="2000282" y="268724"/>
                    <a:pt x="2224927" y="179467"/>
                    <a:pt x="2455943" y="117836"/>
                  </a:cubicBezTo>
                  <a:cubicBezTo>
                    <a:pt x="2687088" y="55957"/>
                    <a:pt x="2923964" y="21204"/>
                    <a:pt x="3159952" y="7203"/>
                  </a:cubicBezTo>
                  <a:cubicBezTo>
                    <a:pt x="3219076" y="3515"/>
                    <a:pt x="3277945" y="1389"/>
                    <a:pt x="3336813" y="499"/>
                  </a:cubicBezTo>
                  <a:close/>
                </a:path>
              </a:pathLst>
            </a:custGeom>
            <a:gradFill flip="none" rotWithShape="1">
              <a:gsLst>
                <a:gs pos="2000">
                  <a:schemeClr val="bg1">
                    <a:alpha val="10000"/>
                  </a:schemeClr>
                </a:gs>
                <a:gs pos="16000">
                  <a:schemeClr val="accent6">
                    <a:alpha val="5000"/>
                  </a:schemeClr>
                </a:gs>
                <a:gs pos="100000">
                  <a:schemeClr val="bg1">
                    <a:alpha val="10000"/>
                  </a:schemeClr>
                </a:gs>
                <a:gs pos="85000">
                  <a:schemeClr val="accent1">
                    <a:alpha val="1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7" name="Graphic 6" descr="Accept">
            <a:extLst>
              <a:ext uri="{FF2B5EF4-FFF2-40B4-BE49-F238E27FC236}">
                <a16:creationId xmlns:a16="http://schemas.microsoft.com/office/drawing/2014/main" id="{8CF6EAE9-48E1-456B-A128-9F4422A2C72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729652" y="1859078"/>
            <a:ext cx="3821102" cy="3821102"/>
          </a:xfrm>
          <a:prstGeom prst="rect">
            <a:avLst/>
          </a:prstGeom>
          <a:ln>
            <a:noFill/>
          </a:ln>
        </p:spPr>
      </p:pic>
    </p:spTree>
    <p:extLst>
      <p:ext uri="{BB962C8B-B14F-4D97-AF65-F5344CB8AC3E}">
        <p14:creationId xmlns:p14="http://schemas.microsoft.com/office/powerpoint/2010/main" val="11916415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A397E3E-B90C-4D82-BAAA-36F7AC6A45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8CF5E676-CA04-4CED-9F1E-5026ED66E6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2833068" cy="2997599"/>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accent1"/>
              </a:solidFill>
            </a:endParaRPr>
          </a:p>
        </p:txBody>
      </p:sp>
      <p:sp>
        <p:nvSpPr>
          <p:cNvPr id="12" name="Freeform: Shape 11">
            <a:extLst>
              <a:ext uri="{FF2B5EF4-FFF2-40B4-BE49-F238E27FC236}">
                <a16:creationId xmlns:a16="http://schemas.microsoft.com/office/drawing/2014/main" id="{AFD1189F-9598-4281-8056-2845388D4D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3068" cy="2997599"/>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chemeClr val="accent6">
              <a:alpha val="3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accent1"/>
              </a:solidFill>
            </a:endParaRPr>
          </a:p>
        </p:txBody>
      </p:sp>
      <p:sp>
        <p:nvSpPr>
          <p:cNvPr id="42" name="Freeform: Shape 13">
            <a:extLst>
              <a:ext uri="{FF2B5EF4-FFF2-40B4-BE49-F238E27FC236}">
                <a16:creationId xmlns:a16="http://schemas.microsoft.com/office/drawing/2014/main" id="{583E04E1-D74F-4ED6-972C-035F4FEC4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59419" y="3564607"/>
            <a:ext cx="3432581" cy="3293393"/>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6" name="Freeform: Shape 15">
            <a:extLst>
              <a:ext uri="{FF2B5EF4-FFF2-40B4-BE49-F238E27FC236}">
                <a16:creationId xmlns:a16="http://schemas.microsoft.com/office/drawing/2014/main" id="{A2B5CBEA-F125-49B6-8335-227C325B11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59419" y="3564607"/>
            <a:ext cx="3432581" cy="3293393"/>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chemeClr val="accent2">
              <a:alpha val="3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8" name="Rectangle 17">
            <a:extLst>
              <a:ext uri="{FF2B5EF4-FFF2-40B4-BE49-F238E27FC236}">
                <a16:creationId xmlns:a16="http://schemas.microsoft.com/office/drawing/2014/main" id="{E51A97D9-C694-4307-818B-0C5BBF4136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721053" y="819446"/>
            <a:ext cx="6964685" cy="5402463"/>
          </a:xfrm>
          <a:prstGeom prst="rect">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2C1D3151-5F97-4860-B56C-C98BD62CC2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721053" y="819446"/>
            <a:ext cx="6964685" cy="5402463"/>
          </a:xfrm>
          <a:prstGeom prst="rect">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8DE96824-E506-4448-8704-5EC7BF7BC5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613658" y="727769"/>
            <a:ext cx="6964685" cy="5402463"/>
          </a:xfrm>
          <a:prstGeom prst="rect">
            <a:avLst/>
          </a:pr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3DCD06E-E261-7740-AAE1-BF09D0F5A4D9}"/>
              </a:ext>
            </a:extLst>
          </p:cNvPr>
          <p:cNvSpPr>
            <a:spLocks noGrp="1"/>
          </p:cNvSpPr>
          <p:nvPr>
            <p:ph type="title"/>
          </p:nvPr>
        </p:nvSpPr>
        <p:spPr>
          <a:xfrm>
            <a:off x="2891282" y="913817"/>
            <a:ext cx="6418471" cy="892242"/>
          </a:xfrm>
        </p:spPr>
        <p:txBody>
          <a:bodyPr vert="horz" lIns="91440" tIns="45720" rIns="91440" bIns="45720" rtlCol="0" anchor="b">
            <a:normAutofit/>
          </a:bodyPr>
          <a:lstStyle/>
          <a:p>
            <a:pPr algn="ctr"/>
            <a:r>
              <a:rPr lang="en-US" sz="5400" dirty="0">
                <a:solidFill>
                  <a:schemeClr val="bg1"/>
                </a:solidFill>
              </a:rPr>
              <a:t>Agenda</a:t>
            </a:r>
            <a:endParaRPr lang="en-US" sz="5400" kern="1200" dirty="0">
              <a:solidFill>
                <a:schemeClr val="bg1"/>
              </a:solidFill>
              <a:latin typeface="+mj-lt"/>
              <a:ea typeface="+mj-ea"/>
              <a:cs typeface="+mj-cs"/>
            </a:endParaRPr>
          </a:p>
        </p:txBody>
      </p:sp>
      <p:sp>
        <p:nvSpPr>
          <p:cNvPr id="24" name="Freeform: Shape 23">
            <a:extLst>
              <a:ext uri="{FF2B5EF4-FFF2-40B4-BE49-F238E27FC236}">
                <a16:creationId xmlns:a16="http://schemas.microsoft.com/office/drawing/2014/main" id="{E16C8D8F-10E9-4498-ABDB-0F923F8B68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27769"/>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chemeClr val="bg1"/>
          </a:solidFill>
          <a:ln w="9525" cap="flat">
            <a:noFill/>
            <a:prstDash val="solid"/>
            <a:miter/>
          </a:ln>
        </p:spPr>
        <p:txBody>
          <a:bodyPr wrap="square" rtlCol="0" anchor="ctr">
            <a:noAutofit/>
          </a:bodyPr>
          <a:lstStyle/>
          <a:p>
            <a:endParaRPr lang="en-US" dirty="0"/>
          </a:p>
        </p:txBody>
      </p:sp>
      <p:sp>
        <p:nvSpPr>
          <p:cNvPr id="26" name="Graphic 212">
            <a:extLst>
              <a:ext uri="{FF2B5EF4-FFF2-40B4-BE49-F238E27FC236}">
                <a16:creationId xmlns:a16="http://schemas.microsoft.com/office/drawing/2014/main" id="{4FB204DF-284E-45F6-A017-79A4DF57BC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75326" y="343675"/>
            <a:ext cx="768186" cy="768186"/>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sp>
        <p:nvSpPr>
          <p:cNvPr id="28" name="Graphic 212">
            <a:extLst>
              <a:ext uri="{FF2B5EF4-FFF2-40B4-BE49-F238E27FC236}">
                <a16:creationId xmlns:a16="http://schemas.microsoft.com/office/drawing/2014/main" id="{5EC6B544-8C84-47A6-885D-A4F09EF5C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75326" y="343675"/>
            <a:ext cx="768186" cy="768186"/>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sp>
        <p:nvSpPr>
          <p:cNvPr id="30" name="Freeform: Shape 29">
            <a:extLst>
              <a:ext uri="{FF2B5EF4-FFF2-40B4-BE49-F238E27FC236}">
                <a16:creationId xmlns:a16="http://schemas.microsoft.com/office/drawing/2014/main" id="{1E5A83E3-8A11-4492-BB6E-F5F2240316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67504"/>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chemeClr val="bg1"/>
          </a:solidFill>
          <a:ln w="9525" cap="flat">
            <a:noFill/>
            <a:prstDash val="solid"/>
            <a:miter/>
          </a:ln>
        </p:spPr>
        <p:txBody>
          <a:bodyPr wrap="square" rtlCol="0" anchor="ctr">
            <a:noAutofit/>
          </a:bodyPr>
          <a:lstStyle/>
          <a:p>
            <a:endParaRPr lang="en-US" dirty="0"/>
          </a:p>
        </p:txBody>
      </p:sp>
      <p:sp>
        <p:nvSpPr>
          <p:cNvPr id="43" name="Oval 31">
            <a:extLst>
              <a:ext uri="{FF2B5EF4-FFF2-40B4-BE49-F238E27FC236}">
                <a16:creationId xmlns:a16="http://schemas.microsoft.com/office/drawing/2014/main" id="{32C95C5C-6FBD-47FF-9CA6-066193539A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17140" y="5100276"/>
            <a:ext cx="515928" cy="515928"/>
          </a:xfrm>
          <a:prstGeom prst="ellipse">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44" name="Oval 33">
            <a:extLst>
              <a:ext uri="{FF2B5EF4-FFF2-40B4-BE49-F238E27FC236}">
                <a16:creationId xmlns:a16="http://schemas.microsoft.com/office/drawing/2014/main" id="{4D1A5E71-B6B6-486A-8CDC-C7ABD9B903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17140" y="5100276"/>
            <a:ext cx="515928" cy="515928"/>
          </a:xfrm>
          <a:prstGeom prst="ellipse">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nvGrpSpPr>
          <p:cNvPr id="36" name="Graphic 185">
            <a:extLst>
              <a:ext uri="{FF2B5EF4-FFF2-40B4-BE49-F238E27FC236}">
                <a16:creationId xmlns:a16="http://schemas.microsoft.com/office/drawing/2014/main" id="{FB9739EB-7F66-433D-841F-AB3CD18700B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428634" y="5987064"/>
            <a:ext cx="1054466" cy="469689"/>
            <a:chOff x="9841624" y="4115729"/>
            <a:chExt cx="602169" cy="268223"/>
          </a:xfrm>
          <a:solidFill>
            <a:schemeClr val="bg1"/>
          </a:solidFill>
        </p:grpSpPr>
        <p:sp>
          <p:nvSpPr>
            <p:cNvPr id="37" name="Freeform: Shape 36">
              <a:extLst>
                <a:ext uri="{FF2B5EF4-FFF2-40B4-BE49-F238E27FC236}">
                  <a16:creationId xmlns:a16="http://schemas.microsoft.com/office/drawing/2014/main" id="{104F2BBD-A005-4DCB-9566-F2351050BE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38" name="Freeform: Shape 37">
              <a:extLst>
                <a:ext uri="{FF2B5EF4-FFF2-40B4-BE49-F238E27FC236}">
                  <a16:creationId xmlns:a16="http://schemas.microsoft.com/office/drawing/2014/main" id="{8B00DEC7-198B-49D1-98FD-018F3ECFCF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39" name="Freeform: Shape 38">
              <a:extLst>
                <a:ext uri="{FF2B5EF4-FFF2-40B4-BE49-F238E27FC236}">
                  <a16:creationId xmlns:a16="http://schemas.microsoft.com/office/drawing/2014/main" id="{F14DFC82-B3B3-468E-91B3-1302CFC684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40" name="Freeform: Shape 39">
              <a:extLst>
                <a:ext uri="{FF2B5EF4-FFF2-40B4-BE49-F238E27FC236}">
                  <a16:creationId xmlns:a16="http://schemas.microsoft.com/office/drawing/2014/main" id="{D3250EFE-214E-4B8E-AF96-036A514FFB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41" name="Freeform: Shape 40">
              <a:extLst>
                <a:ext uri="{FF2B5EF4-FFF2-40B4-BE49-F238E27FC236}">
                  <a16:creationId xmlns:a16="http://schemas.microsoft.com/office/drawing/2014/main" id="{AD058EBE-D4A5-4C43-B170-6A451F87A7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grpSp>
      <p:sp>
        <p:nvSpPr>
          <p:cNvPr id="4" name="TextBox 3">
            <a:extLst>
              <a:ext uri="{FF2B5EF4-FFF2-40B4-BE49-F238E27FC236}">
                <a16:creationId xmlns:a16="http://schemas.microsoft.com/office/drawing/2014/main" id="{A71C7257-8D4E-684F-B068-DDA53154AD97}"/>
              </a:ext>
            </a:extLst>
          </p:cNvPr>
          <p:cNvSpPr txBox="1"/>
          <p:nvPr/>
        </p:nvSpPr>
        <p:spPr>
          <a:xfrm>
            <a:off x="2833068" y="1979407"/>
            <a:ext cx="6637879" cy="4031873"/>
          </a:xfrm>
          <a:prstGeom prst="rect">
            <a:avLst/>
          </a:prstGeom>
          <a:noFill/>
        </p:spPr>
        <p:txBody>
          <a:bodyPr wrap="square" rtlCol="0">
            <a:spAutoFit/>
          </a:bodyPr>
          <a:lstStyle/>
          <a:p>
            <a:pPr marL="285750" indent="-285750">
              <a:buFont typeface="Wingdings" pitchFamily="2" charset="2"/>
              <a:buChar char="ü"/>
            </a:pPr>
            <a:r>
              <a:rPr lang="en-US" sz="3200" dirty="0">
                <a:solidFill>
                  <a:schemeClr val="bg1"/>
                </a:solidFill>
              </a:rPr>
              <a:t>Problem in hand?</a:t>
            </a:r>
          </a:p>
          <a:p>
            <a:pPr marL="285750" indent="-285750">
              <a:buFont typeface="Wingdings" pitchFamily="2" charset="2"/>
              <a:buChar char="ü"/>
            </a:pPr>
            <a:r>
              <a:rPr lang="en-US" sz="3200" dirty="0">
                <a:solidFill>
                  <a:schemeClr val="bg1"/>
                </a:solidFill>
              </a:rPr>
              <a:t>What is your Personality Type? </a:t>
            </a:r>
          </a:p>
          <a:p>
            <a:pPr marL="285750" indent="-285750">
              <a:buFont typeface="Wingdings" pitchFamily="2" charset="2"/>
              <a:buChar char="ü"/>
            </a:pPr>
            <a:r>
              <a:rPr lang="en-US" sz="3200" dirty="0">
                <a:solidFill>
                  <a:schemeClr val="bg1"/>
                </a:solidFill>
              </a:rPr>
              <a:t>Motivation</a:t>
            </a:r>
          </a:p>
          <a:p>
            <a:pPr marL="285750" indent="-285750">
              <a:buFont typeface="Wingdings" pitchFamily="2" charset="2"/>
              <a:buChar char="ü"/>
            </a:pPr>
            <a:r>
              <a:rPr lang="en-US" sz="3200" dirty="0">
                <a:solidFill>
                  <a:schemeClr val="bg1"/>
                </a:solidFill>
              </a:rPr>
              <a:t>Literature search</a:t>
            </a:r>
          </a:p>
          <a:p>
            <a:pPr marL="285750" indent="-285750">
              <a:buFont typeface="Wingdings" pitchFamily="2" charset="2"/>
              <a:buChar char="ü"/>
            </a:pPr>
            <a:r>
              <a:rPr lang="en-US" sz="3200" dirty="0">
                <a:solidFill>
                  <a:srgbClr val="FFFFFF"/>
                </a:solidFill>
              </a:rPr>
              <a:t>Data Pipeline | Experimental Evaluation | Results | Demo</a:t>
            </a:r>
          </a:p>
          <a:p>
            <a:pPr marL="285750" indent="-285750">
              <a:buFont typeface="Wingdings" pitchFamily="2" charset="2"/>
              <a:buChar char="ü"/>
            </a:pPr>
            <a:r>
              <a:rPr lang="en-US" sz="3200" dirty="0">
                <a:solidFill>
                  <a:schemeClr val="bg1"/>
                </a:solidFill>
              </a:rPr>
              <a:t>Conclusions</a:t>
            </a:r>
          </a:p>
          <a:p>
            <a:pPr marL="285750" indent="-285750">
              <a:buFont typeface="Wingdings" pitchFamily="2" charset="2"/>
              <a:buChar char="ü"/>
            </a:pPr>
            <a:endParaRPr lang="en-US" sz="3200" dirty="0">
              <a:solidFill>
                <a:schemeClr val="bg1"/>
              </a:solidFill>
            </a:endParaRPr>
          </a:p>
        </p:txBody>
      </p:sp>
    </p:spTree>
    <p:extLst>
      <p:ext uri="{BB962C8B-B14F-4D97-AF65-F5344CB8AC3E}">
        <p14:creationId xmlns:p14="http://schemas.microsoft.com/office/powerpoint/2010/main" val="4314982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picture containing text&#10;&#10;Description automatically generated">
            <a:extLst>
              <a:ext uri="{FF2B5EF4-FFF2-40B4-BE49-F238E27FC236}">
                <a16:creationId xmlns:a16="http://schemas.microsoft.com/office/drawing/2014/main" id="{839D6C33-8918-9548-B83E-4514CF5024FF}"/>
              </a:ext>
            </a:extLst>
          </p:cNvPr>
          <p:cNvPicPr>
            <a:picLocks noChangeAspect="1"/>
          </p:cNvPicPr>
          <p:nvPr/>
        </p:nvPicPr>
        <p:blipFill rotWithShape="1">
          <a:blip r:embed="rId3">
            <a:duotone>
              <a:prstClr val="black"/>
              <a:schemeClr val="tx2">
                <a:tint val="45000"/>
                <a:satMod val="400000"/>
              </a:schemeClr>
            </a:duotone>
            <a:alphaModFix amt="35000"/>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9751" r="-1" b="-1"/>
          <a:stretch/>
        </p:blipFill>
        <p:spPr>
          <a:xfrm>
            <a:off x="-7" y="-8"/>
            <a:ext cx="12192000" cy="6855958"/>
          </a:xfrm>
          <a:prstGeom prst="rect">
            <a:avLst/>
          </a:prstGeom>
        </p:spPr>
      </p:pic>
      <p:sp>
        <p:nvSpPr>
          <p:cNvPr id="4" name="Title 1">
            <a:extLst>
              <a:ext uri="{FF2B5EF4-FFF2-40B4-BE49-F238E27FC236}">
                <a16:creationId xmlns:a16="http://schemas.microsoft.com/office/drawing/2014/main" id="{561E8485-F9A8-674C-A999-98BD36ADCB7D}"/>
              </a:ext>
            </a:extLst>
          </p:cNvPr>
          <p:cNvSpPr>
            <a:spLocks noGrp="1"/>
          </p:cNvSpPr>
          <p:nvPr>
            <p:ph type="title"/>
          </p:nvPr>
        </p:nvSpPr>
        <p:spPr>
          <a:xfrm>
            <a:off x="801098" y="1396289"/>
            <a:ext cx="6387102" cy="1325563"/>
          </a:xfrm>
        </p:spPr>
        <p:txBody>
          <a:bodyPr vert="horz" lIns="91440" tIns="45720" rIns="91440" bIns="45720" rtlCol="0">
            <a:normAutofit/>
          </a:bodyPr>
          <a:lstStyle/>
          <a:p>
            <a:r>
              <a:rPr lang="en-US"/>
              <a:t>Problem in hand</a:t>
            </a:r>
            <a:r>
              <a:rPr lang="en-US" kern="1200">
                <a:latin typeface="+mj-lt"/>
                <a:ea typeface="+mj-ea"/>
                <a:cs typeface="+mj-cs"/>
              </a:rPr>
              <a:t>?</a:t>
            </a:r>
          </a:p>
        </p:txBody>
      </p:sp>
      <p:sp>
        <p:nvSpPr>
          <p:cNvPr id="3" name="Content Placeholder 2">
            <a:extLst>
              <a:ext uri="{FF2B5EF4-FFF2-40B4-BE49-F238E27FC236}">
                <a16:creationId xmlns:a16="http://schemas.microsoft.com/office/drawing/2014/main" id="{90795974-DE0B-AD45-824F-63844F9C5B85}"/>
              </a:ext>
            </a:extLst>
          </p:cNvPr>
          <p:cNvSpPr>
            <a:spLocks noGrp="1"/>
          </p:cNvSpPr>
          <p:nvPr>
            <p:ph idx="1"/>
          </p:nvPr>
        </p:nvSpPr>
        <p:spPr>
          <a:xfrm>
            <a:off x="805542" y="2871982"/>
            <a:ext cx="6382657" cy="3181684"/>
          </a:xfrm>
        </p:spPr>
        <p:txBody>
          <a:bodyPr anchor="t">
            <a:normAutofit/>
          </a:bodyPr>
          <a:lstStyle/>
          <a:p>
            <a:r>
              <a:rPr lang="en-US" sz="1800" dirty="0"/>
              <a:t>If a person is aware of his or her personality features, he or she can greatly boost productivity.</a:t>
            </a:r>
          </a:p>
          <a:p>
            <a:r>
              <a:rPr lang="en-US" sz="1800" dirty="0"/>
              <a:t>This applies to people of all ages, from students to working professionals.</a:t>
            </a:r>
          </a:p>
          <a:p>
            <a:r>
              <a:rPr lang="en-US" sz="1800" dirty="0"/>
              <a:t>A typical MBTI personality assessment is administered in the form of a questionnaire with more than 100 questions, which is time taking. </a:t>
            </a:r>
          </a:p>
          <a:p>
            <a:r>
              <a:rPr lang="en-US" sz="1800" dirty="0"/>
              <a:t>This process can be used to analyze the social media accounts to indicate the user’s personality as per the MBTI scale., which would be faster than the questionnaire</a:t>
            </a:r>
          </a:p>
        </p:txBody>
      </p:sp>
      <p:sp>
        <p:nvSpPr>
          <p:cNvPr id="192" name="Freeform: Shape 191">
            <a:extLst>
              <a:ext uri="{FF2B5EF4-FFF2-40B4-BE49-F238E27FC236}">
                <a16:creationId xmlns:a16="http://schemas.microsoft.com/office/drawing/2014/main" id="{86B8807B-7828-4E42-86D6-939A5397D8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25108" y="-2055"/>
            <a:ext cx="4666892" cy="3481643"/>
          </a:xfrm>
          <a:custGeom>
            <a:avLst/>
            <a:gdLst>
              <a:gd name="connsiteX0" fmla="*/ 144173 w 4666892"/>
              <a:gd name="connsiteY0" fmla="*/ 0 h 3481643"/>
              <a:gd name="connsiteX1" fmla="*/ 4666892 w 4666892"/>
              <a:gd name="connsiteY1" fmla="*/ 0 h 3481643"/>
              <a:gd name="connsiteX2" fmla="*/ 4666892 w 4666892"/>
              <a:gd name="connsiteY2" fmla="*/ 2512390 h 3481643"/>
              <a:gd name="connsiteX3" fmla="*/ 4657487 w 4666892"/>
              <a:gd name="connsiteY3" fmla="*/ 2524968 h 3481643"/>
              <a:gd name="connsiteX4" fmla="*/ 2628900 w 4666892"/>
              <a:gd name="connsiteY4" fmla="*/ 3481643 h 3481643"/>
              <a:gd name="connsiteX5" fmla="*/ 0 w 4666892"/>
              <a:gd name="connsiteY5" fmla="*/ 852743 h 3481643"/>
              <a:gd name="connsiteX6" fmla="*/ 118190 w 4666892"/>
              <a:gd name="connsiteY6" fmla="*/ 70989 h 348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66892" h="3481643">
                <a:moveTo>
                  <a:pt x="144173" y="0"/>
                </a:moveTo>
                <a:lnTo>
                  <a:pt x="4666892" y="0"/>
                </a:lnTo>
                <a:lnTo>
                  <a:pt x="4666892" y="2512390"/>
                </a:lnTo>
                <a:lnTo>
                  <a:pt x="4657487" y="2524968"/>
                </a:lnTo>
                <a:cubicBezTo>
                  <a:pt x="4175308" y="3109233"/>
                  <a:pt x="3445594" y="3481643"/>
                  <a:pt x="2628900" y="3481643"/>
                </a:cubicBezTo>
                <a:cubicBezTo>
                  <a:pt x="1176999" y="3481643"/>
                  <a:pt x="0" y="2304644"/>
                  <a:pt x="0" y="852743"/>
                </a:cubicBezTo>
                <a:cubicBezTo>
                  <a:pt x="0" y="580512"/>
                  <a:pt x="41379" y="317945"/>
                  <a:pt x="118190" y="70989"/>
                </a:cubicBezTo>
                <a:close/>
              </a:path>
            </a:pathLst>
          </a:custGeom>
          <a:solidFill>
            <a:srgbClr val="FFFFFF">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26" name="Picture 2" descr="A person standing in front of a wall with writing on it&#10;&#10;Description automatically generated with low confidence">
            <a:extLst>
              <a:ext uri="{FF2B5EF4-FFF2-40B4-BE49-F238E27FC236}">
                <a16:creationId xmlns:a16="http://schemas.microsoft.com/office/drawing/2014/main" id="{CAF42119-803C-6749-8559-6BD1B183CD01}"/>
              </a:ext>
            </a:extLst>
          </p:cNvPr>
          <p:cNvPicPr>
            <a:picLocks noChangeAspect="1" noChangeArrowheads="1"/>
          </p:cNvPicPr>
          <p:nvPr/>
        </p:nvPicPr>
        <p:blipFill rotWithShape="1">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l="6598" r="13999" b="1"/>
          <a:stretch/>
        </p:blipFill>
        <p:spPr bwMode="auto">
          <a:xfrm>
            <a:off x="7689829" y="-2055"/>
            <a:ext cx="4502173" cy="3316924"/>
          </a:xfrm>
          <a:custGeom>
            <a:avLst/>
            <a:gdLst/>
            <a:ahLst/>
            <a:cxnLst/>
            <a:rect l="l" t="t" r="r" b="b"/>
            <a:pathLst>
              <a:path w="4502173" h="3316924">
                <a:moveTo>
                  <a:pt x="154695" y="0"/>
                </a:moveTo>
                <a:lnTo>
                  <a:pt x="4502173" y="0"/>
                </a:lnTo>
                <a:lnTo>
                  <a:pt x="4502173" y="2237639"/>
                </a:lnTo>
                <a:lnTo>
                  <a:pt x="4365663" y="2420191"/>
                </a:lnTo>
                <a:cubicBezTo>
                  <a:pt x="3913696" y="2967849"/>
                  <a:pt x="3229704" y="3316924"/>
                  <a:pt x="2464181" y="3316924"/>
                </a:cubicBezTo>
                <a:cubicBezTo>
                  <a:pt x="1103251" y="3316924"/>
                  <a:pt x="0" y="2213673"/>
                  <a:pt x="0" y="852743"/>
                </a:cubicBezTo>
                <a:cubicBezTo>
                  <a:pt x="0" y="597569"/>
                  <a:pt x="38787" y="351454"/>
                  <a:pt x="110786" y="119971"/>
                </a:cubicBezTo>
                <a:close/>
              </a:path>
            </a:pathLst>
          </a:custGeom>
          <a:noFill/>
          <a:extLst>
            <a:ext uri="{909E8E84-426E-40DD-AFC4-6F175D3DCCD1}">
              <a14:hiddenFill xmlns:a14="http://schemas.microsoft.com/office/drawing/2010/main">
                <a:solidFill>
                  <a:srgbClr val="FFFFFF"/>
                </a:solidFill>
              </a14:hiddenFill>
            </a:ext>
          </a:extLst>
        </p:spPr>
      </p:pic>
      <p:sp>
        <p:nvSpPr>
          <p:cNvPr id="193" name="Freeform: Shape 192">
            <a:extLst>
              <a:ext uri="{FF2B5EF4-FFF2-40B4-BE49-F238E27FC236}">
                <a16:creationId xmlns:a16="http://schemas.microsoft.com/office/drawing/2014/main" id="{648F5915-2CE1-4F74-88C5-D4366893D2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4737" y="3918051"/>
            <a:ext cx="3587263" cy="2939948"/>
          </a:xfrm>
          <a:custGeom>
            <a:avLst/>
            <a:gdLst>
              <a:gd name="connsiteX0" fmla="*/ 2070613 w 3587263"/>
              <a:gd name="connsiteY0" fmla="*/ 0 h 2939948"/>
              <a:gd name="connsiteX1" fmla="*/ 3534758 w 3587263"/>
              <a:gd name="connsiteY1" fmla="*/ 606469 h 2939948"/>
              <a:gd name="connsiteX2" fmla="*/ 3587263 w 3587263"/>
              <a:gd name="connsiteY2" fmla="*/ 664240 h 2939948"/>
              <a:gd name="connsiteX3" fmla="*/ 3587263 w 3587263"/>
              <a:gd name="connsiteY3" fmla="*/ 2939948 h 2939948"/>
              <a:gd name="connsiteX4" fmla="*/ 193241 w 3587263"/>
              <a:gd name="connsiteY4" fmla="*/ 2939948 h 2939948"/>
              <a:gd name="connsiteX5" fmla="*/ 162719 w 3587263"/>
              <a:gd name="connsiteY5" fmla="*/ 2876589 h 2939948"/>
              <a:gd name="connsiteX6" fmla="*/ 0 w 3587263"/>
              <a:gd name="connsiteY6" fmla="*/ 2070613 h 2939948"/>
              <a:gd name="connsiteX7" fmla="*/ 2070613 w 3587263"/>
              <a:gd name="connsiteY7" fmla="*/ 0 h 2939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87263" h="2939948">
                <a:moveTo>
                  <a:pt x="2070613" y="0"/>
                </a:moveTo>
                <a:cubicBezTo>
                  <a:pt x="2642397" y="0"/>
                  <a:pt x="3160050" y="231761"/>
                  <a:pt x="3534758" y="606469"/>
                </a:cubicBezTo>
                <a:lnTo>
                  <a:pt x="3587263" y="664240"/>
                </a:lnTo>
                <a:lnTo>
                  <a:pt x="3587263" y="2939948"/>
                </a:lnTo>
                <a:lnTo>
                  <a:pt x="193241" y="2939948"/>
                </a:lnTo>
                <a:lnTo>
                  <a:pt x="162719" y="2876589"/>
                </a:lnTo>
                <a:cubicBezTo>
                  <a:pt x="57940" y="2628865"/>
                  <a:pt x="0" y="2356505"/>
                  <a:pt x="0" y="2070613"/>
                </a:cubicBezTo>
                <a:cubicBezTo>
                  <a:pt x="0" y="927045"/>
                  <a:pt x="927045" y="0"/>
                  <a:pt x="2070613" y="0"/>
                </a:cubicBezTo>
                <a:close/>
              </a:path>
            </a:pathLst>
          </a:custGeom>
          <a:solidFill>
            <a:srgbClr val="FFFFFF">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 name="Picture 7" descr="Text, map&#10;&#10;Description automatically generated">
            <a:extLst>
              <a:ext uri="{FF2B5EF4-FFF2-40B4-BE49-F238E27FC236}">
                <a16:creationId xmlns:a16="http://schemas.microsoft.com/office/drawing/2014/main" id="{7C292D44-1DF8-B742-98AE-7F7571CF5D2D}"/>
              </a:ext>
            </a:extLst>
          </p:cNvPr>
          <p:cNvPicPr>
            <a:picLocks noChangeAspect="1"/>
          </p:cNvPicPr>
          <p:nvPr/>
        </p:nvPicPr>
        <p:blipFill rotWithShape="1">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rcRect t="4296" r="1" b="23"/>
          <a:stretch/>
        </p:blipFill>
        <p:spPr>
          <a:xfrm>
            <a:off x="8768834" y="4082148"/>
            <a:ext cx="3423175" cy="2775859"/>
          </a:xfrm>
          <a:custGeom>
            <a:avLst/>
            <a:gdLst/>
            <a:ahLst/>
            <a:cxnLst/>
            <a:rect l="l" t="t" r="r" b="b"/>
            <a:pathLst>
              <a:path w="3423175" h="2775859">
                <a:moveTo>
                  <a:pt x="1906524" y="0"/>
                </a:moveTo>
                <a:cubicBezTo>
                  <a:pt x="2498805" y="0"/>
                  <a:pt x="3028006" y="270078"/>
                  <a:pt x="3377691" y="693798"/>
                </a:cubicBezTo>
                <a:lnTo>
                  <a:pt x="3423175" y="754624"/>
                </a:lnTo>
                <a:lnTo>
                  <a:pt x="3423175" y="2775859"/>
                </a:lnTo>
                <a:lnTo>
                  <a:pt x="211114" y="2775859"/>
                </a:lnTo>
                <a:lnTo>
                  <a:pt x="149824" y="2648629"/>
                </a:lnTo>
                <a:cubicBezTo>
                  <a:pt x="53349" y="2420536"/>
                  <a:pt x="0" y="2169760"/>
                  <a:pt x="0" y="1906524"/>
                </a:cubicBezTo>
                <a:cubicBezTo>
                  <a:pt x="0" y="853580"/>
                  <a:pt x="853580" y="0"/>
                  <a:pt x="1906524" y="0"/>
                </a:cubicBezTo>
                <a:close/>
              </a:path>
            </a:pathLst>
          </a:custGeom>
        </p:spPr>
      </p:pic>
      <p:sp>
        <p:nvSpPr>
          <p:cNvPr id="6" name="TextBox 5">
            <a:extLst>
              <a:ext uri="{FF2B5EF4-FFF2-40B4-BE49-F238E27FC236}">
                <a16:creationId xmlns:a16="http://schemas.microsoft.com/office/drawing/2014/main" id="{35F6092B-F40A-3A41-9B15-40473808EA12}"/>
              </a:ext>
            </a:extLst>
          </p:cNvPr>
          <p:cNvSpPr txBox="1"/>
          <p:nvPr/>
        </p:nvSpPr>
        <p:spPr>
          <a:xfrm>
            <a:off x="9751902" y="6655895"/>
            <a:ext cx="2440091"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4" tooltip="http://www.duperrin.com/english/2018/03/21/hr-and-productivity-business/">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9" tooltip="https://creativecommons.org/licenses/by-nc-sa/3.0/">
                  <a:extLst>
                    <a:ext uri="{A12FA001-AC4F-418D-AE19-62706E023703}">
                      <ahyp:hlinkClr xmlns:ahyp="http://schemas.microsoft.com/office/drawing/2018/hyperlinkcolor" val="tx"/>
                    </a:ext>
                  </a:extLst>
                </a:hlinkClick>
              </a:rPr>
              <a:t>CC BY-SA-NC</a:t>
            </a:r>
            <a:endParaRPr lang="en-US" sz="700">
              <a:solidFill>
                <a:srgbClr val="FFFFFF"/>
              </a:solidFill>
            </a:endParaRPr>
          </a:p>
        </p:txBody>
      </p:sp>
    </p:spTree>
    <p:extLst>
      <p:ext uri="{BB962C8B-B14F-4D97-AF65-F5344CB8AC3E}">
        <p14:creationId xmlns:p14="http://schemas.microsoft.com/office/powerpoint/2010/main" val="1982946688"/>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3" name="!!Rectangle">
            <a:extLst>
              <a:ext uri="{FF2B5EF4-FFF2-40B4-BE49-F238E27FC236}">
                <a16:creationId xmlns:a16="http://schemas.microsoft.com/office/drawing/2014/main" id="{7C432AFE-B3D2-4BFF-BF8F-96C27AFF1A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2" name="Picture 41" descr="White arrows painted on the asphalt">
            <a:extLst>
              <a:ext uri="{FF2B5EF4-FFF2-40B4-BE49-F238E27FC236}">
                <a16:creationId xmlns:a16="http://schemas.microsoft.com/office/drawing/2014/main" id="{80FA245A-8A01-4A65-9F68-545AED6CDFE1}"/>
              </a:ext>
            </a:extLst>
          </p:cNvPr>
          <p:cNvPicPr>
            <a:picLocks noChangeAspect="1"/>
          </p:cNvPicPr>
          <p:nvPr/>
        </p:nvPicPr>
        <p:blipFill rotWithShape="1">
          <a:blip r:embed="rId3">
            <a:alphaModFix amt="40000"/>
          </a:blip>
          <a:srcRect t="1224" b="13870"/>
          <a:stretch/>
        </p:blipFill>
        <p:spPr>
          <a:xfrm>
            <a:off x="20" y="1"/>
            <a:ext cx="12191980" cy="6857999"/>
          </a:xfrm>
          <a:prstGeom prst="rect">
            <a:avLst/>
          </a:prstGeom>
        </p:spPr>
      </p:pic>
      <p:sp>
        <p:nvSpPr>
          <p:cNvPr id="4" name="Title 1">
            <a:extLst>
              <a:ext uri="{FF2B5EF4-FFF2-40B4-BE49-F238E27FC236}">
                <a16:creationId xmlns:a16="http://schemas.microsoft.com/office/drawing/2014/main" id="{561E8485-F9A8-674C-A999-98BD36ADCB7D}"/>
              </a:ext>
            </a:extLst>
          </p:cNvPr>
          <p:cNvSpPr>
            <a:spLocks noGrp="1"/>
          </p:cNvSpPr>
          <p:nvPr>
            <p:ph type="title"/>
          </p:nvPr>
        </p:nvSpPr>
        <p:spPr>
          <a:xfrm>
            <a:off x="841249" y="941832"/>
            <a:ext cx="10506456" cy="2057400"/>
          </a:xfrm>
        </p:spPr>
        <p:txBody>
          <a:bodyPr vert="horz" lIns="91440" tIns="45720" rIns="91440" bIns="45720" rtlCol="0" anchor="b">
            <a:normAutofit/>
          </a:bodyPr>
          <a:lstStyle/>
          <a:p>
            <a:r>
              <a:rPr lang="en-US" sz="5000" dirty="0"/>
              <a:t>Objectives</a:t>
            </a:r>
          </a:p>
        </p:txBody>
      </p:sp>
      <p:sp>
        <p:nvSpPr>
          <p:cNvPr id="55" name="Rectangle 5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0140"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7" name="Rectangle 5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3241202"/>
            <a:ext cx="10506456"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5227E40A-AA3B-EF4A-AD00-3C12DC7F197D}"/>
              </a:ext>
            </a:extLst>
          </p:cNvPr>
          <p:cNvSpPr/>
          <p:nvPr/>
        </p:nvSpPr>
        <p:spPr>
          <a:xfrm>
            <a:off x="841248" y="3502152"/>
            <a:ext cx="10506456" cy="2670048"/>
          </a:xfrm>
          <a:prstGeom prst="rect">
            <a:avLst/>
          </a:prstGeom>
        </p:spPr>
        <p:txBody>
          <a:bodyPr vert="horz" lIns="91440" tIns="45720" rIns="91440" bIns="45720" rtlCol="0">
            <a:normAutofit/>
          </a:bodyPr>
          <a:lstStyle/>
          <a:p>
            <a:pPr>
              <a:lnSpc>
                <a:spcPct val="90000"/>
              </a:lnSpc>
              <a:spcAft>
                <a:spcPts val="600"/>
              </a:spcAft>
            </a:pPr>
            <a:r>
              <a:rPr lang="en-US" sz="2800" b="1" dirty="0"/>
              <a:t>We want to provide a fast and effective way for analyzing the personality type using the text data extracted from social media platforms which could be either internal or external like Twitter, Facebook, Vimeo (internal social media used by many companies), etc. </a:t>
            </a:r>
          </a:p>
          <a:p>
            <a:pPr indent="-228600">
              <a:lnSpc>
                <a:spcPct val="90000"/>
              </a:lnSpc>
              <a:spcAft>
                <a:spcPts val="600"/>
              </a:spcAft>
              <a:buFont typeface="Arial" panose="020B0604020202020204" pitchFamily="34" charset="0"/>
              <a:buChar char="•"/>
            </a:pPr>
            <a:endParaRPr lang="en-US" sz="2800" b="1" dirty="0"/>
          </a:p>
        </p:txBody>
      </p:sp>
      <p:sp>
        <p:nvSpPr>
          <p:cNvPr id="40" name="Title 1">
            <a:extLst>
              <a:ext uri="{FF2B5EF4-FFF2-40B4-BE49-F238E27FC236}">
                <a16:creationId xmlns:a16="http://schemas.microsoft.com/office/drawing/2014/main" id="{78D3D225-C8E3-C24C-A7D8-DC31AE4E870E}"/>
              </a:ext>
            </a:extLst>
          </p:cNvPr>
          <p:cNvSpPr txBox="1">
            <a:spLocks/>
          </p:cNvSpPr>
          <p:nvPr/>
        </p:nvSpPr>
        <p:spPr>
          <a:xfrm>
            <a:off x="7118240" y="808189"/>
            <a:ext cx="4030132" cy="16217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dirty="0">
              <a:solidFill>
                <a:schemeClr val="bg1"/>
              </a:solidFill>
            </a:endParaRPr>
          </a:p>
        </p:txBody>
      </p:sp>
    </p:spTree>
    <p:extLst>
      <p:ext uri="{BB962C8B-B14F-4D97-AF65-F5344CB8AC3E}">
        <p14:creationId xmlns:p14="http://schemas.microsoft.com/office/powerpoint/2010/main" val="3869509191"/>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2" name="Rectangle 71">
            <a:extLst>
              <a:ext uri="{FF2B5EF4-FFF2-40B4-BE49-F238E27FC236}">
                <a16:creationId xmlns:a16="http://schemas.microsoft.com/office/drawing/2014/main" id="{16B067B1-F4E5-4FDF-813D-C9E872E800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99" name="Picture 1">
            <a:extLst>
              <a:ext uri="{FF2B5EF4-FFF2-40B4-BE49-F238E27FC236}">
                <a16:creationId xmlns:a16="http://schemas.microsoft.com/office/drawing/2014/main" id="{AE41B646-DD96-A74F-9124-D9667872741F}"/>
              </a:ext>
            </a:extLst>
          </p:cNvPr>
          <p:cNvPicPr>
            <a:picLocks noChangeAspect="1" noChangeArrowheads="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t="1356" b="1356"/>
          <a:stretch/>
        </p:blipFill>
        <p:spPr bwMode="auto">
          <a:xfrm>
            <a:off x="307775" y="261437"/>
            <a:ext cx="11576450" cy="6335126"/>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49A916D8-DEA1-3F4C-B889-0F175C677AC5}"/>
              </a:ext>
            </a:extLst>
          </p:cNvPr>
          <p:cNvSpPr>
            <a:spLocks noChangeArrowheads="1"/>
          </p:cNvSpPr>
          <p:nvPr/>
        </p:nvSpPr>
        <p:spPr bwMode="auto">
          <a:xfrm>
            <a:off x="381554" y="210663"/>
            <a:ext cx="23107353" cy="593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2" name="TextBox 1">
            <a:extLst>
              <a:ext uri="{FF2B5EF4-FFF2-40B4-BE49-F238E27FC236}">
                <a16:creationId xmlns:a16="http://schemas.microsoft.com/office/drawing/2014/main" id="{4FF76122-D0C5-F742-AEA7-0D6D8DB42E83}"/>
              </a:ext>
            </a:extLst>
          </p:cNvPr>
          <p:cNvSpPr txBox="1"/>
          <p:nvPr/>
        </p:nvSpPr>
        <p:spPr>
          <a:xfrm>
            <a:off x="307775" y="6596563"/>
            <a:ext cx="11576450" cy="230832"/>
          </a:xfrm>
          <a:prstGeom prst="rect">
            <a:avLst/>
          </a:prstGeom>
          <a:noFill/>
        </p:spPr>
        <p:txBody>
          <a:bodyPr wrap="square" rtlCol="0">
            <a:spAutoFit/>
          </a:bodyPr>
          <a:lstStyle/>
          <a:p>
            <a:r>
              <a:rPr lang="en-US" sz="900" dirty="0">
                <a:hlinkClick r:id="rId4" tooltip="https://commons.wikimedia.org/wiki/File:MyersBriggsTypes.png"/>
              </a:rPr>
              <a:t>This Photo</a:t>
            </a:r>
            <a:r>
              <a:rPr lang="en-US" sz="900" dirty="0"/>
              <a:t> by Unknown Author is licensed under </a:t>
            </a:r>
            <a:r>
              <a:rPr lang="en-US" sz="900" dirty="0">
                <a:hlinkClick r:id="rId5" tooltip="https://creativecommons.org/licenses/by-sa/3.0/"/>
              </a:rPr>
              <a:t>CC BY-SA</a:t>
            </a:r>
            <a:endParaRPr lang="en-US" sz="900" dirty="0"/>
          </a:p>
        </p:txBody>
      </p:sp>
    </p:spTree>
    <p:extLst>
      <p:ext uri="{BB962C8B-B14F-4D97-AF65-F5344CB8AC3E}">
        <p14:creationId xmlns:p14="http://schemas.microsoft.com/office/powerpoint/2010/main" val="6799205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9">
            <a:extLst>
              <a:ext uri="{FF2B5EF4-FFF2-40B4-BE49-F238E27FC236}">
                <a16:creationId xmlns:a16="http://schemas.microsoft.com/office/drawing/2014/main" id="{0C541B88-1AE9-40C3-AFD5-967787C197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1">
            <a:extLst>
              <a:ext uri="{FF2B5EF4-FFF2-40B4-BE49-F238E27FC236}">
                <a16:creationId xmlns:a16="http://schemas.microsoft.com/office/drawing/2014/main" id="{E5F17139-31EE-46AC-B04F-DBBD852DD6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890596"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507C889-E9A9-7546-9AED-D7E7F45C43B8}"/>
              </a:ext>
            </a:extLst>
          </p:cNvPr>
          <p:cNvSpPr>
            <a:spLocks noGrp="1"/>
          </p:cNvSpPr>
          <p:nvPr>
            <p:ph type="title"/>
          </p:nvPr>
        </p:nvSpPr>
        <p:spPr>
          <a:xfrm>
            <a:off x="838200" y="1195697"/>
            <a:ext cx="3200400" cy="4238118"/>
          </a:xfrm>
        </p:spPr>
        <p:txBody>
          <a:bodyPr>
            <a:normAutofit/>
          </a:bodyPr>
          <a:lstStyle/>
          <a:p>
            <a:r>
              <a:rPr lang="en-US" dirty="0">
                <a:solidFill>
                  <a:schemeClr val="bg1"/>
                </a:solidFill>
              </a:rPr>
              <a:t>Motivation</a:t>
            </a:r>
          </a:p>
        </p:txBody>
      </p:sp>
      <p:grpSp>
        <p:nvGrpSpPr>
          <p:cNvPr id="14" name="Graphic 38">
            <a:extLst>
              <a:ext uri="{FF2B5EF4-FFF2-40B4-BE49-F238E27FC236}">
                <a16:creationId xmlns:a16="http://schemas.microsoft.com/office/drawing/2014/main" id="{7CF625D3-71A3-4F30-A096-8EF334E959D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02912"/>
            <a:ext cx="1910252" cy="709660"/>
            <a:chOff x="2267504" y="2540250"/>
            <a:chExt cx="1990951" cy="739640"/>
          </a:xfrm>
          <a:solidFill>
            <a:schemeClr val="bg1"/>
          </a:solidFill>
        </p:grpSpPr>
        <p:sp>
          <p:nvSpPr>
            <p:cNvPr id="15" name="Freeform: Shape 14">
              <a:extLst>
                <a:ext uri="{FF2B5EF4-FFF2-40B4-BE49-F238E27FC236}">
                  <a16:creationId xmlns:a16="http://schemas.microsoft.com/office/drawing/2014/main" id="{C6754E2F-F56E-4BA3-99DD-8EBF110E34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67504" y="254025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5835 h 286230"/>
                <a:gd name="connsiteX8" fmla="*/ 255835 w 1990951"/>
                <a:gd name="connsiteY8" fmla="*/ 0 h 286230"/>
                <a:gd name="connsiteX9" fmla="*/ 504071 w 1990951"/>
                <a:gd name="connsiteY9" fmla="*/ 245703 h 286230"/>
                <a:gd name="connsiteX10" fmla="*/ 749773 w 1990951"/>
                <a:gd name="connsiteY10" fmla="*/ 0 h 286230"/>
                <a:gd name="connsiteX11" fmla="*/ 995476 w 1990951"/>
                <a:gd name="connsiteY11" fmla="*/ 245703 h 286230"/>
                <a:gd name="connsiteX12" fmla="*/ 1243712 w 1990951"/>
                <a:gd name="connsiteY12" fmla="*/ 0 h 286230"/>
                <a:gd name="connsiteX13" fmla="*/ 1489414 w 1990951"/>
                <a:gd name="connsiteY13" fmla="*/ 245703 h 286230"/>
                <a:gd name="connsiteX14" fmla="*/ 1735117 w 1990951"/>
                <a:gd name="connsiteY14" fmla="*/ 0 h 286230"/>
                <a:gd name="connsiteX15" fmla="*/ 1990952 w 1990951"/>
                <a:gd name="connsiteY15" fmla="*/ 255835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5835"/>
                  </a:lnTo>
                  <a:lnTo>
                    <a:pt x="255835" y="0"/>
                  </a:lnTo>
                  <a:lnTo>
                    <a:pt x="504071" y="245703"/>
                  </a:lnTo>
                  <a:lnTo>
                    <a:pt x="749773" y="0"/>
                  </a:lnTo>
                  <a:lnTo>
                    <a:pt x="995476" y="245703"/>
                  </a:lnTo>
                  <a:lnTo>
                    <a:pt x="1243712" y="0"/>
                  </a:lnTo>
                  <a:lnTo>
                    <a:pt x="1489414" y="245703"/>
                  </a:lnTo>
                  <a:lnTo>
                    <a:pt x="1735117" y="0"/>
                  </a:lnTo>
                  <a:lnTo>
                    <a:pt x="1990952" y="255835"/>
                  </a:lnTo>
                  <a:lnTo>
                    <a:pt x="1973221" y="276099"/>
                  </a:lnTo>
                  <a:lnTo>
                    <a:pt x="1735117" y="40528"/>
                  </a:lnTo>
                  <a:close/>
                </a:path>
              </a:pathLst>
            </a:custGeom>
            <a:grpFill/>
            <a:ln w="25320" cap="flat">
              <a:noFill/>
              <a:prstDash val="solid"/>
              <a:miter/>
            </a:ln>
          </p:spPr>
          <p:txBody>
            <a:bodyPr rtlCol="0" anchor="ctr"/>
            <a:lstStyle/>
            <a:p>
              <a:endParaRPr lang="en-US" dirty="0"/>
            </a:p>
          </p:txBody>
        </p:sp>
        <p:sp>
          <p:nvSpPr>
            <p:cNvPr id="16" name="Freeform: Shape 15">
              <a:extLst>
                <a:ext uri="{FF2B5EF4-FFF2-40B4-BE49-F238E27FC236}">
                  <a16:creationId xmlns:a16="http://schemas.microsoft.com/office/drawing/2014/main" id="{24A69059-7C49-49C6-B071-F2A9B558E0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67504" y="299366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8368 h 286230"/>
                <a:gd name="connsiteX8" fmla="*/ 255835 w 1990951"/>
                <a:gd name="connsiteY8" fmla="*/ 0 h 286230"/>
                <a:gd name="connsiteX9" fmla="*/ 504071 w 1990951"/>
                <a:gd name="connsiteY9" fmla="*/ 248236 h 286230"/>
                <a:gd name="connsiteX10" fmla="*/ 749773 w 1990951"/>
                <a:gd name="connsiteY10" fmla="*/ 0 h 286230"/>
                <a:gd name="connsiteX11" fmla="*/ 995476 w 1990951"/>
                <a:gd name="connsiteY11" fmla="*/ 248236 h 286230"/>
                <a:gd name="connsiteX12" fmla="*/ 1243712 w 1990951"/>
                <a:gd name="connsiteY12" fmla="*/ 0 h 286230"/>
                <a:gd name="connsiteX13" fmla="*/ 1489414 w 1990951"/>
                <a:gd name="connsiteY13" fmla="*/ 248236 h 286230"/>
                <a:gd name="connsiteX14" fmla="*/ 1735117 w 1990951"/>
                <a:gd name="connsiteY14" fmla="*/ 0 h 286230"/>
                <a:gd name="connsiteX15" fmla="*/ 1990952 w 1990951"/>
                <a:gd name="connsiteY15" fmla="*/ 258368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8368"/>
                  </a:lnTo>
                  <a:lnTo>
                    <a:pt x="255835" y="0"/>
                  </a:lnTo>
                  <a:lnTo>
                    <a:pt x="504071" y="248236"/>
                  </a:lnTo>
                  <a:lnTo>
                    <a:pt x="749773" y="0"/>
                  </a:lnTo>
                  <a:lnTo>
                    <a:pt x="995476" y="248236"/>
                  </a:lnTo>
                  <a:lnTo>
                    <a:pt x="1243712" y="0"/>
                  </a:lnTo>
                  <a:lnTo>
                    <a:pt x="1489414" y="248236"/>
                  </a:lnTo>
                  <a:lnTo>
                    <a:pt x="1735117" y="0"/>
                  </a:lnTo>
                  <a:lnTo>
                    <a:pt x="1990952" y="258368"/>
                  </a:lnTo>
                  <a:lnTo>
                    <a:pt x="1973221" y="276099"/>
                  </a:lnTo>
                  <a:lnTo>
                    <a:pt x="1735117" y="40528"/>
                  </a:lnTo>
                  <a:close/>
                </a:path>
              </a:pathLst>
            </a:custGeom>
            <a:grpFill/>
            <a:ln w="25320" cap="flat">
              <a:noFill/>
              <a:prstDash val="solid"/>
              <a:miter/>
            </a:ln>
          </p:spPr>
          <p:txBody>
            <a:bodyPr rtlCol="0" anchor="ctr"/>
            <a:lstStyle/>
            <a:p>
              <a:endParaRPr lang="en-US"/>
            </a:p>
          </p:txBody>
        </p:sp>
      </p:grpSp>
      <p:sp>
        <p:nvSpPr>
          <p:cNvPr id="18" name="Oval 17">
            <a:extLst>
              <a:ext uri="{FF2B5EF4-FFF2-40B4-BE49-F238E27FC236}">
                <a16:creationId xmlns:a16="http://schemas.microsoft.com/office/drawing/2014/main" id="{89D16701-DA76-4F72-BB63-E2C3FFBDFE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6260" y="4752208"/>
            <a:ext cx="365021" cy="365021"/>
          </a:xfrm>
          <a:prstGeom prst="ellipse">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Oval 19">
            <a:extLst>
              <a:ext uri="{FF2B5EF4-FFF2-40B4-BE49-F238E27FC236}">
                <a16:creationId xmlns:a16="http://schemas.microsoft.com/office/drawing/2014/main" id="{1CC28BE1-9DC6-43FE-9582-39F091098D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6260" y="4752208"/>
            <a:ext cx="365021" cy="365021"/>
          </a:xfrm>
          <a:prstGeom prst="ellipse">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22" name="Graphic 4">
            <a:extLst>
              <a:ext uri="{FF2B5EF4-FFF2-40B4-BE49-F238E27FC236}">
                <a16:creationId xmlns:a16="http://schemas.microsoft.com/office/drawing/2014/main" id="{AF9AF3F3-CE0C-4125-BDD7-346487FA0B4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09667" y="5539935"/>
            <a:ext cx="975169" cy="975171"/>
            <a:chOff x="5829300" y="3162300"/>
            <a:chExt cx="532256" cy="532257"/>
          </a:xfrm>
          <a:solidFill>
            <a:schemeClr val="bg1"/>
          </a:solidFill>
        </p:grpSpPr>
        <p:sp>
          <p:nvSpPr>
            <p:cNvPr id="23" name="Freeform: Shape 22">
              <a:extLst>
                <a:ext uri="{FF2B5EF4-FFF2-40B4-BE49-F238E27FC236}">
                  <a16:creationId xmlns:a16="http://schemas.microsoft.com/office/drawing/2014/main" id="{B31DFBFA-CF4D-4940-9086-26F83E5C6B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9208" y="3192208"/>
              <a:ext cx="112966" cy="112966"/>
            </a:xfrm>
            <a:custGeom>
              <a:avLst/>
              <a:gdLst>
                <a:gd name="connsiteX0" fmla="*/ 112967 w 112966"/>
                <a:gd name="connsiteY0" fmla="*/ 0 h 112966"/>
                <a:gd name="connsiteX1" fmla="*/ 0 w 112966"/>
                <a:gd name="connsiteY1" fmla="*/ 112967 h 112966"/>
                <a:gd name="connsiteX2" fmla="*/ 112967 w 112966"/>
                <a:gd name="connsiteY2" fmla="*/ 0 h 112966"/>
              </a:gdLst>
              <a:ahLst/>
              <a:cxnLst>
                <a:cxn ang="0">
                  <a:pos x="connsiteX0" y="connsiteY0"/>
                </a:cxn>
                <a:cxn ang="0">
                  <a:pos x="connsiteX1" y="connsiteY1"/>
                </a:cxn>
                <a:cxn ang="0">
                  <a:pos x="connsiteX2" y="connsiteY2"/>
                </a:cxn>
              </a:cxnLst>
              <a:rect l="l" t="t" r="r" b="b"/>
              <a:pathLst>
                <a:path w="112966" h="112966">
                  <a:moveTo>
                    <a:pt x="112967" y="0"/>
                  </a:moveTo>
                  <a:lnTo>
                    <a:pt x="0" y="112967"/>
                  </a:lnTo>
                  <a:cubicBezTo>
                    <a:pt x="25356" y="64747"/>
                    <a:pt x="64747" y="25356"/>
                    <a:pt x="112967" y="0"/>
                  </a:cubicBezTo>
                  <a:close/>
                </a:path>
              </a:pathLst>
            </a:custGeom>
            <a:grp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27854033-BD20-4C77-8C5B-048F4B3BDD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1205" y="3164205"/>
              <a:ext cx="230314" cy="230314"/>
            </a:xfrm>
            <a:custGeom>
              <a:avLst/>
              <a:gdLst>
                <a:gd name="connsiteX0" fmla="*/ 230314 w 230314"/>
                <a:gd name="connsiteY0" fmla="*/ 0 h 230314"/>
                <a:gd name="connsiteX1" fmla="*/ 0 w 230314"/>
                <a:gd name="connsiteY1" fmla="*/ 230314 h 230314"/>
                <a:gd name="connsiteX2" fmla="*/ 3524 w 230314"/>
                <a:gd name="connsiteY2" fmla="*/ 209550 h 230314"/>
                <a:gd name="connsiteX3" fmla="*/ 209550 w 230314"/>
                <a:gd name="connsiteY3" fmla="*/ 3524 h 230314"/>
                <a:gd name="connsiteX4" fmla="*/ 230314 w 230314"/>
                <a:gd name="connsiteY4" fmla="*/ 0 h 230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314" h="230314">
                  <a:moveTo>
                    <a:pt x="230314" y="0"/>
                  </a:moveTo>
                  <a:lnTo>
                    <a:pt x="0" y="230314"/>
                  </a:lnTo>
                  <a:cubicBezTo>
                    <a:pt x="953" y="223361"/>
                    <a:pt x="2095" y="216408"/>
                    <a:pt x="3524" y="209550"/>
                  </a:cubicBezTo>
                  <a:lnTo>
                    <a:pt x="209550" y="3524"/>
                  </a:lnTo>
                  <a:cubicBezTo>
                    <a:pt x="216408" y="2095"/>
                    <a:pt x="223361" y="953"/>
                    <a:pt x="230314" y="0"/>
                  </a:cubicBezTo>
                  <a:close/>
                </a:path>
              </a:pathLst>
            </a:custGeom>
            <a:grp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BC93AA74-BEB3-444F-835B-7AA6ECE617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29300" y="3162300"/>
              <a:ext cx="294131" cy="294131"/>
            </a:xfrm>
            <a:custGeom>
              <a:avLst/>
              <a:gdLst>
                <a:gd name="connsiteX0" fmla="*/ 294132 w 294131"/>
                <a:gd name="connsiteY0" fmla="*/ 1238 h 294131"/>
                <a:gd name="connsiteX1" fmla="*/ 1238 w 294131"/>
                <a:gd name="connsiteY1" fmla="*/ 294132 h 294131"/>
                <a:gd name="connsiteX2" fmla="*/ 0 w 294131"/>
                <a:gd name="connsiteY2" fmla="*/ 278225 h 294131"/>
                <a:gd name="connsiteX3" fmla="*/ 278225 w 294131"/>
                <a:gd name="connsiteY3" fmla="*/ 0 h 294131"/>
                <a:gd name="connsiteX4" fmla="*/ 294132 w 294131"/>
                <a:gd name="connsiteY4" fmla="*/ 1238 h 294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131" h="294131">
                  <a:moveTo>
                    <a:pt x="294132" y="1238"/>
                  </a:moveTo>
                  <a:lnTo>
                    <a:pt x="1238" y="294132"/>
                  </a:lnTo>
                  <a:cubicBezTo>
                    <a:pt x="667" y="288893"/>
                    <a:pt x="0" y="283559"/>
                    <a:pt x="0" y="278225"/>
                  </a:cubicBezTo>
                  <a:lnTo>
                    <a:pt x="278225" y="0"/>
                  </a:lnTo>
                  <a:cubicBezTo>
                    <a:pt x="283559" y="0"/>
                    <a:pt x="288893" y="667"/>
                    <a:pt x="294132" y="1238"/>
                  </a:cubicBezTo>
                  <a:close/>
                </a:path>
              </a:pathLst>
            </a:custGeom>
            <a:grp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F00DF1C9-6952-4704-B8B3-95406E18E4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7205" y="3170110"/>
              <a:ext cx="337184" cy="337280"/>
            </a:xfrm>
            <a:custGeom>
              <a:avLst/>
              <a:gdLst>
                <a:gd name="connsiteX0" fmla="*/ 337185 w 337184"/>
                <a:gd name="connsiteY0" fmla="*/ 3905 h 337280"/>
                <a:gd name="connsiteX1" fmla="*/ 3810 w 337184"/>
                <a:gd name="connsiteY1" fmla="*/ 337280 h 337280"/>
                <a:gd name="connsiteX2" fmla="*/ 0 w 337184"/>
                <a:gd name="connsiteY2" fmla="*/ 323850 h 337280"/>
                <a:gd name="connsiteX3" fmla="*/ 323850 w 337184"/>
                <a:gd name="connsiteY3" fmla="*/ 0 h 337280"/>
                <a:gd name="connsiteX4" fmla="*/ 337185 w 337184"/>
                <a:gd name="connsiteY4" fmla="*/ 3905 h 33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184" h="337280">
                  <a:moveTo>
                    <a:pt x="337185" y="3905"/>
                  </a:moveTo>
                  <a:lnTo>
                    <a:pt x="3810" y="337280"/>
                  </a:lnTo>
                  <a:cubicBezTo>
                    <a:pt x="2381" y="332899"/>
                    <a:pt x="1143" y="328422"/>
                    <a:pt x="0" y="323850"/>
                  </a:cubicBezTo>
                  <a:lnTo>
                    <a:pt x="323850" y="0"/>
                  </a:lnTo>
                  <a:cubicBezTo>
                    <a:pt x="328327" y="1715"/>
                    <a:pt x="332804" y="2477"/>
                    <a:pt x="337185" y="3905"/>
                  </a:cubicBezTo>
                  <a:close/>
                </a:path>
              </a:pathLst>
            </a:custGeom>
            <a:grp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B34783FD-297C-40D2-964B-DBAE4DE283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3207" y="3186207"/>
              <a:ext cx="364617" cy="364617"/>
            </a:xfrm>
            <a:custGeom>
              <a:avLst/>
              <a:gdLst>
                <a:gd name="connsiteX0" fmla="*/ 364617 w 364617"/>
                <a:gd name="connsiteY0" fmla="*/ 5620 h 364617"/>
                <a:gd name="connsiteX1" fmla="*/ 5620 w 364617"/>
                <a:gd name="connsiteY1" fmla="*/ 364617 h 364617"/>
                <a:gd name="connsiteX2" fmla="*/ 0 w 364617"/>
                <a:gd name="connsiteY2" fmla="*/ 353187 h 364617"/>
                <a:gd name="connsiteX3" fmla="*/ 353187 w 364617"/>
                <a:gd name="connsiteY3" fmla="*/ 0 h 364617"/>
                <a:gd name="connsiteX4" fmla="*/ 364617 w 364617"/>
                <a:gd name="connsiteY4" fmla="*/ 5620 h 364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617" h="364617">
                  <a:moveTo>
                    <a:pt x="364617" y="5620"/>
                  </a:moveTo>
                  <a:lnTo>
                    <a:pt x="5620" y="364617"/>
                  </a:lnTo>
                  <a:cubicBezTo>
                    <a:pt x="3620" y="360902"/>
                    <a:pt x="1715" y="357092"/>
                    <a:pt x="0" y="353187"/>
                  </a:cubicBezTo>
                  <a:lnTo>
                    <a:pt x="353187" y="0"/>
                  </a:lnTo>
                  <a:cubicBezTo>
                    <a:pt x="357092" y="1715"/>
                    <a:pt x="360902" y="3715"/>
                    <a:pt x="364617" y="5620"/>
                  </a:cubicBezTo>
                  <a:close/>
                </a:path>
              </a:pathLst>
            </a:custGeom>
            <a:grp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DE621623-0357-4FD5-A1AC-4005010259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5305" y="3208305"/>
              <a:ext cx="380238" cy="380238"/>
            </a:xfrm>
            <a:custGeom>
              <a:avLst/>
              <a:gdLst>
                <a:gd name="connsiteX0" fmla="*/ 380238 w 380238"/>
                <a:gd name="connsiteY0" fmla="*/ 7239 h 380238"/>
                <a:gd name="connsiteX1" fmla="*/ 7239 w 380238"/>
                <a:gd name="connsiteY1" fmla="*/ 380238 h 380238"/>
                <a:gd name="connsiteX2" fmla="*/ 0 w 380238"/>
                <a:gd name="connsiteY2" fmla="*/ 370713 h 380238"/>
                <a:gd name="connsiteX3" fmla="*/ 370237 w 380238"/>
                <a:gd name="connsiteY3" fmla="*/ 0 h 380238"/>
                <a:gd name="connsiteX4" fmla="*/ 380238 w 380238"/>
                <a:gd name="connsiteY4" fmla="*/ 7239 h 380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238" h="380238">
                  <a:moveTo>
                    <a:pt x="380238" y="7239"/>
                  </a:moveTo>
                  <a:lnTo>
                    <a:pt x="7239" y="380238"/>
                  </a:lnTo>
                  <a:cubicBezTo>
                    <a:pt x="4763" y="377000"/>
                    <a:pt x="2381" y="373571"/>
                    <a:pt x="0" y="370713"/>
                  </a:cubicBezTo>
                  <a:lnTo>
                    <a:pt x="370237" y="0"/>
                  </a:lnTo>
                  <a:cubicBezTo>
                    <a:pt x="373571" y="2381"/>
                    <a:pt x="377000" y="4763"/>
                    <a:pt x="380238" y="7239"/>
                  </a:cubicBezTo>
                  <a:close/>
                </a:path>
              </a:pathLst>
            </a:custGeom>
            <a:grp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024F346E-10A0-458F-A9CA-8C0079472F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02832" y="3235832"/>
              <a:ext cx="385191" cy="385191"/>
            </a:xfrm>
            <a:custGeom>
              <a:avLst/>
              <a:gdLst>
                <a:gd name="connsiteX0" fmla="*/ 380905 w 385191"/>
                <a:gd name="connsiteY0" fmla="*/ 4286 h 385191"/>
                <a:gd name="connsiteX1" fmla="*/ 385191 w 385191"/>
                <a:gd name="connsiteY1" fmla="*/ 8573 h 385191"/>
                <a:gd name="connsiteX2" fmla="*/ 8573 w 385191"/>
                <a:gd name="connsiteY2" fmla="*/ 385191 h 385191"/>
                <a:gd name="connsiteX3" fmla="*/ 4286 w 385191"/>
                <a:gd name="connsiteY3" fmla="*/ 380905 h 385191"/>
                <a:gd name="connsiteX4" fmla="*/ 0 w 385191"/>
                <a:gd name="connsiteY4" fmla="*/ 376523 h 385191"/>
                <a:gd name="connsiteX5" fmla="*/ 376523 w 385191"/>
                <a:gd name="connsiteY5" fmla="*/ 0 h 385191"/>
                <a:gd name="connsiteX6" fmla="*/ 380905 w 385191"/>
                <a:gd name="connsiteY6" fmla="*/ 4286 h 385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5191" h="385191">
                  <a:moveTo>
                    <a:pt x="380905" y="4286"/>
                  </a:moveTo>
                  <a:lnTo>
                    <a:pt x="385191" y="8573"/>
                  </a:lnTo>
                  <a:lnTo>
                    <a:pt x="8573" y="385191"/>
                  </a:lnTo>
                  <a:lnTo>
                    <a:pt x="4286" y="380905"/>
                  </a:lnTo>
                  <a:cubicBezTo>
                    <a:pt x="2762" y="379476"/>
                    <a:pt x="1334" y="377952"/>
                    <a:pt x="0" y="376523"/>
                  </a:cubicBezTo>
                  <a:lnTo>
                    <a:pt x="376523" y="0"/>
                  </a:lnTo>
                  <a:cubicBezTo>
                    <a:pt x="377952" y="1334"/>
                    <a:pt x="379476" y="2667"/>
                    <a:pt x="380905" y="4286"/>
                  </a:cubicBezTo>
                  <a:close/>
                </a:path>
              </a:pathLst>
            </a:custGeom>
            <a:grp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7937A2F7-01A9-47F3-BED6-B61D998408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35789" y="3268313"/>
              <a:ext cx="379761" cy="380237"/>
            </a:xfrm>
            <a:custGeom>
              <a:avLst/>
              <a:gdLst>
                <a:gd name="connsiteX0" fmla="*/ 372428 w 379761"/>
                <a:gd name="connsiteY0" fmla="*/ 0 h 380237"/>
                <a:gd name="connsiteX1" fmla="*/ 379762 w 379761"/>
                <a:gd name="connsiteY1" fmla="*/ 9525 h 380237"/>
                <a:gd name="connsiteX2" fmla="*/ 9525 w 379761"/>
                <a:gd name="connsiteY2" fmla="*/ 380238 h 380237"/>
                <a:gd name="connsiteX3" fmla="*/ 0 w 379761"/>
                <a:gd name="connsiteY3" fmla="*/ 372904 h 380237"/>
              </a:gdLst>
              <a:ahLst/>
              <a:cxnLst>
                <a:cxn ang="0">
                  <a:pos x="connsiteX0" y="connsiteY0"/>
                </a:cxn>
                <a:cxn ang="0">
                  <a:pos x="connsiteX1" y="connsiteY1"/>
                </a:cxn>
                <a:cxn ang="0">
                  <a:pos x="connsiteX2" y="connsiteY2"/>
                </a:cxn>
                <a:cxn ang="0">
                  <a:pos x="connsiteX3" y="connsiteY3"/>
                </a:cxn>
              </a:cxnLst>
              <a:rect l="l" t="t" r="r" b="b"/>
              <a:pathLst>
                <a:path w="379761" h="380237">
                  <a:moveTo>
                    <a:pt x="372428" y="0"/>
                  </a:moveTo>
                  <a:cubicBezTo>
                    <a:pt x="374999" y="3239"/>
                    <a:pt x="377381" y="6572"/>
                    <a:pt x="379762" y="9525"/>
                  </a:cubicBezTo>
                  <a:lnTo>
                    <a:pt x="9525" y="380238"/>
                  </a:lnTo>
                  <a:cubicBezTo>
                    <a:pt x="6096" y="377857"/>
                    <a:pt x="2762" y="375476"/>
                    <a:pt x="0" y="372904"/>
                  </a:cubicBezTo>
                  <a:close/>
                </a:path>
              </a:pathLst>
            </a:custGeom>
            <a:grp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5B44DAF8-5073-441A-82E1-180385D35F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2841" y="3305841"/>
              <a:ext cx="364807" cy="364807"/>
            </a:xfrm>
            <a:custGeom>
              <a:avLst/>
              <a:gdLst>
                <a:gd name="connsiteX0" fmla="*/ 359188 w 364807"/>
                <a:gd name="connsiteY0" fmla="*/ 0 h 364807"/>
                <a:gd name="connsiteX1" fmla="*/ 364808 w 364807"/>
                <a:gd name="connsiteY1" fmla="*/ 11621 h 364807"/>
                <a:gd name="connsiteX2" fmla="*/ 11621 w 364807"/>
                <a:gd name="connsiteY2" fmla="*/ 364808 h 364807"/>
                <a:gd name="connsiteX3" fmla="*/ 0 w 364807"/>
                <a:gd name="connsiteY3" fmla="*/ 359188 h 364807"/>
              </a:gdLst>
              <a:ahLst/>
              <a:cxnLst>
                <a:cxn ang="0">
                  <a:pos x="connsiteX0" y="connsiteY0"/>
                </a:cxn>
                <a:cxn ang="0">
                  <a:pos x="connsiteX1" y="connsiteY1"/>
                </a:cxn>
                <a:cxn ang="0">
                  <a:pos x="connsiteX2" y="connsiteY2"/>
                </a:cxn>
                <a:cxn ang="0">
                  <a:pos x="connsiteX3" y="connsiteY3"/>
                </a:cxn>
              </a:cxnLst>
              <a:rect l="l" t="t" r="r" b="b"/>
              <a:pathLst>
                <a:path w="364807" h="364807">
                  <a:moveTo>
                    <a:pt x="359188" y="0"/>
                  </a:moveTo>
                  <a:cubicBezTo>
                    <a:pt x="361188" y="3905"/>
                    <a:pt x="362998" y="7715"/>
                    <a:pt x="364808" y="11621"/>
                  </a:cubicBezTo>
                  <a:lnTo>
                    <a:pt x="11621" y="364808"/>
                  </a:lnTo>
                  <a:cubicBezTo>
                    <a:pt x="7715" y="362998"/>
                    <a:pt x="3905" y="361188"/>
                    <a:pt x="0" y="359188"/>
                  </a:cubicBezTo>
                  <a:close/>
                </a:path>
              </a:pathLst>
            </a:custGeom>
            <a:grp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52B0413D-0E36-4A90-8E6A-9EDC676A60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16370" y="3349466"/>
              <a:ext cx="337280" cy="337280"/>
            </a:xfrm>
            <a:custGeom>
              <a:avLst/>
              <a:gdLst>
                <a:gd name="connsiteX0" fmla="*/ 333470 w 337280"/>
                <a:gd name="connsiteY0" fmla="*/ 0 h 337280"/>
                <a:gd name="connsiteX1" fmla="*/ 337280 w 337280"/>
                <a:gd name="connsiteY1" fmla="*/ 13430 h 337280"/>
                <a:gd name="connsiteX2" fmla="*/ 13430 w 337280"/>
                <a:gd name="connsiteY2" fmla="*/ 337280 h 337280"/>
                <a:gd name="connsiteX3" fmla="*/ 0 w 337280"/>
                <a:gd name="connsiteY3" fmla="*/ 333470 h 337280"/>
              </a:gdLst>
              <a:ahLst/>
              <a:cxnLst>
                <a:cxn ang="0">
                  <a:pos x="connsiteX0" y="connsiteY0"/>
                </a:cxn>
                <a:cxn ang="0">
                  <a:pos x="connsiteX1" y="connsiteY1"/>
                </a:cxn>
                <a:cxn ang="0">
                  <a:pos x="connsiteX2" y="connsiteY2"/>
                </a:cxn>
                <a:cxn ang="0">
                  <a:pos x="connsiteX3" y="connsiteY3"/>
                </a:cxn>
              </a:cxnLst>
              <a:rect l="l" t="t" r="r" b="b"/>
              <a:pathLst>
                <a:path w="337280" h="337280">
                  <a:moveTo>
                    <a:pt x="333470" y="0"/>
                  </a:moveTo>
                  <a:cubicBezTo>
                    <a:pt x="334899" y="4382"/>
                    <a:pt x="336137" y="8858"/>
                    <a:pt x="337280" y="13430"/>
                  </a:cubicBezTo>
                  <a:lnTo>
                    <a:pt x="13430" y="337280"/>
                  </a:lnTo>
                  <a:cubicBezTo>
                    <a:pt x="8858" y="336137"/>
                    <a:pt x="4382" y="334899"/>
                    <a:pt x="0" y="333470"/>
                  </a:cubicBezTo>
                  <a:close/>
                </a:path>
              </a:pathLst>
            </a:custGeom>
            <a:grp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86059ECF-0D50-48AD-B67A-645EC29D33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67329" y="3400425"/>
              <a:ext cx="294227" cy="294132"/>
            </a:xfrm>
            <a:custGeom>
              <a:avLst/>
              <a:gdLst>
                <a:gd name="connsiteX0" fmla="*/ 292989 w 294227"/>
                <a:gd name="connsiteY0" fmla="*/ 0 h 294132"/>
                <a:gd name="connsiteX1" fmla="*/ 294227 w 294227"/>
                <a:gd name="connsiteY1" fmla="*/ 15907 h 294132"/>
                <a:gd name="connsiteX2" fmla="*/ 15907 w 294227"/>
                <a:gd name="connsiteY2" fmla="*/ 294132 h 294132"/>
                <a:gd name="connsiteX3" fmla="*/ 0 w 294227"/>
                <a:gd name="connsiteY3" fmla="*/ 292894 h 294132"/>
              </a:gdLst>
              <a:ahLst/>
              <a:cxnLst>
                <a:cxn ang="0">
                  <a:pos x="connsiteX0" y="connsiteY0"/>
                </a:cxn>
                <a:cxn ang="0">
                  <a:pos x="connsiteX1" y="connsiteY1"/>
                </a:cxn>
                <a:cxn ang="0">
                  <a:pos x="connsiteX2" y="connsiteY2"/>
                </a:cxn>
                <a:cxn ang="0">
                  <a:pos x="connsiteX3" y="connsiteY3"/>
                </a:cxn>
              </a:cxnLst>
              <a:rect l="l" t="t" r="r" b="b"/>
              <a:pathLst>
                <a:path w="294227" h="294132">
                  <a:moveTo>
                    <a:pt x="292989" y="0"/>
                  </a:moveTo>
                  <a:cubicBezTo>
                    <a:pt x="293561" y="5334"/>
                    <a:pt x="293942" y="10668"/>
                    <a:pt x="294227" y="15907"/>
                  </a:cubicBezTo>
                  <a:lnTo>
                    <a:pt x="15907" y="294132"/>
                  </a:lnTo>
                  <a:cubicBezTo>
                    <a:pt x="10668" y="294132"/>
                    <a:pt x="5334" y="293465"/>
                    <a:pt x="0" y="292894"/>
                  </a:cubicBezTo>
                  <a:close/>
                </a:path>
              </a:pathLst>
            </a:custGeom>
            <a:grpFill/>
            <a:ln w="95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B394906F-6BF2-447E-9886-F12708E128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29337" y="3462337"/>
              <a:ext cx="230314" cy="230314"/>
            </a:xfrm>
            <a:custGeom>
              <a:avLst/>
              <a:gdLst>
                <a:gd name="connsiteX0" fmla="*/ 230315 w 230314"/>
                <a:gd name="connsiteY0" fmla="*/ 0 h 230314"/>
                <a:gd name="connsiteX1" fmla="*/ 226886 w 230314"/>
                <a:gd name="connsiteY1" fmla="*/ 20574 h 230314"/>
                <a:gd name="connsiteX2" fmla="*/ 20669 w 230314"/>
                <a:gd name="connsiteY2" fmla="*/ 226790 h 230314"/>
                <a:gd name="connsiteX3" fmla="*/ 0 w 230314"/>
                <a:gd name="connsiteY3" fmla="*/ 230315 h 230314"/>
              </a:gdLst>
              <a:ahLst/>
              <a:cxnLst>
                <a:cxn ang="0">
                  <a:pos x="connsiteX0" y="connsiteY0"/>
                </a:cxn>
                <a:cxn ang="0">
                  <a:pos x="connsiteX1" y="connsiteY1"/>
                </a:cxn>
                <a:cxn ang="0">
                  <a:pos x="connsiteX2" y="connsiteY2"/>
                </a:cxn>
                <a:cxn ang="0">
                  <a:pos x="connsiteX3" y="connsiteY3"/>
                </a:cxn>
              </a:cxnLst>
              <a:rect l="l" t="t" r="r" b="b"/>
              <a:pathLst>
                <a:path w="230314" h="230314">
                  <a:moveTo>
                    <a:pt x="230315" y="0"/>
                  </a:moveTo>
                  <a:cubicBezTo>
                    <a:pt x="229457" y="6953"/>
                    <a:pt x="228314" y="13716"/>
                    <a:pt x="226886" y="20574"/>
                  </a:cubicBezTo>
                  <a:lnTo>
                    <a:pt x="20669" y="226790"/>
                  </a:lnTo>
                  <a:cubicBezTo>
                    <a:pt x="13811" y="228314"/>
                    <a:pt x="6953" y="229457"/>
                    <a:pt x="0" y="230315"/>
                  </a:cubicBezTo>
                  <a:close/>
                </a:path>
              </a:pathLst>
            </a:custGeom>
            <a:grpFill/>
            <a:ln w="9525"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A45EB96B-215A-4EBF-A594-2B08222339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18682" y="3551682"/>
              <a:ext cx="112871" cy="112871"/>
            </a:xfrm>
            <a:custGeom>
              <a:avLst/>
              <a:gdLst>
                <a:gd name="connsiteX0" fmla="*/ 112871 w 112871"/>
                <a:gd name="connsiteY0" fmla="*/ 0 h 112871"/>
                <a:gd name="connsiteX1" fmla="*/ 0 w 112871"/>
                <a:gd name="connsiteY1" fmla="*/ 112871 h 112871"/>
              </a:gdLst>
              <a:ahLst/>
              <a:cxnLst>
                <a:cxn ang="0">
                  <a:pos x="connsiteX0" y="connsiteY0"/>
                </a:cxn>
                <a:cxn ang="0">
                  <a:pos x="connsiteX1" y="connsiteY1"/>
                </a:cxn>
              </a:cxnLst>
              <a:rect l="l" t="t" r="r" b="b"/>
              <a:pathLst>
                <a:path w="112871" h="112871">
                  <a:moveTo>
                    <a:pt x="112871" y="0"/>
                  </a:moveTo>
                  <a:cubicBezTo>
                    <a:pt x="87618" y="48239"/>
                    <a:pt x="48239" y="87618"/>
                    <a:pt x="0" y="112871"/>
                  </a:cubicBezTo>
                  <a:close/>
                </a:path>
              </a:pathLst>
            </a:custGeom>
            <a:grpFill/>
            <a:ln w="9525" cap="flat">
              <a:noFill/>
              <a:prstDash val="solid"/>
              <a:miter/>
            </a:ln>
          </p:spPr>
          <p:txBody>
            <a:bodyPr rtlCol="0" anchor="ctr"/>
            <a:lstStyle/>
            <a:p>
              <a:endParaRPr lang="en-US" dirty="0"/>
            </a:p>
          </p:txBody>
        </p:sp>
      </p:grpSp>
      <p:graphicFrame>
        <p:nvGraphicFramePr>
          <p:cNvPr id="21" name="Content Placeholder 3">
            <a:extLst>
              <a:ext uri="{FF2B5EF4-FFF2-40B4-BE49-F238E27FC236}">
                <a16:creationId xmlns:a16="http://schemas.microsoft.com/office/drawing/2014/main" id="{715E63CC-66D8-45BE-8882-9056B5A2EAD5}"/>
              </a:ext>
            </a:extLst>
          </p:cNvPr>
          <p:cNvGraphicFramePr>
            <a:graphicFrameLocks noGrp="1"/>
          </p:cNvGraphicFramePr>
          <p:nvPr>
            <p:ph idx="1"/>
            <p:extLst>
              <p:ext uri="{D42A27DB-BD31-4B8C-83A1-F6EECF244321}">
                <p14:modId xmlns:p14="http://schemas.microsoft.com/office/powerpoint/2010/main" val="2466606060"/>
              </p:ext>
            </p:extLst>
          </p:nvPr>
        </p:nvGraphicFramePr>
        <p:xfrm>
          <a:off x="5484139" y="477540"/>
          <a:ext cx="6301601" cy="587880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766116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42">
            <a:extLst>
              <a:ext uri="{FF2B5EF4-FFF2-40B4-BE49-F238E27FC236}">
                <a16:creationId xmlns:a16="http://schemas.microsoft.com/office/drawing/2014/main" id="{AFF8D2E5-2C4E-47B1-930B-6C82B7C313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F59A34-6275-E745-8338-A6B81A6C5F33}"/>
              </a:ext>
            </a:extLst>
          </p:cNvPr>
          <p:cNvSpPr>
            <a:spLocks noGrp="1"/>
          </p:cNvSpPr>
          <p:nvPr>
            <p:ph type="title"/>
          </p:nvPr>
        </p:nvSpPr>
        <p:spPr>
          <a:xfrm>
            <a:off x="841248" y="251312"/>
            <a:ext cx="10506456" cy="1010264"/>
          </a:xfrm>
        </p:spPr>
        <p:txBody>
          <a:bodyPr anchor="ctr">
            <a:normAutofit/>
          </a:bodyPr>
          <a:lstStyle/>
          <a:p>
            <a:r>
              <a:rPr lang="en-US" dirty="0"/>
              <a:t>Why this project makes sense?</a:t>
            </a:r>
          </a:p>
        </p:txBody>
      </p:sp>
      <p:sp>
        <p:nvSpPr>
          <p:cNvPr id="72" name="Rectangle 44">
            <a:extLst>
              <a:ext uri="{FF2B5EF4-FFF2-40B4-BE49-F238E27FC236}">
                <a16:creationId xmlns:a16="http://schemas.microsoft.com/office/drawing/2014/main" id="{801E4ADA-0EA9-4930-846E-3C11E8BED6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17618"/>
            <a:ext cx="128016" cy="63141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3" name="Rectangle 46">
            <a:extLst>
              <a:ext uri="{FF2B5EF4-FFF2-40B4-BE49-F238E27FC236}">
                <a16:creationId xmlns:a16="http://schemas.microsoft.com/office/drawing/2014/main" id="{FB92FFCE-0C90-454E-AA25-D4EE9A6C39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1380864"/>
            <a:ext cx="1050645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38" name="Content Placeholder 2">
            <a:extLst>
              <a:ext uri="{FF2B5EF4-FFF2-40B4-BE49-F238E27FC236}">
                <a16:creationId xmlns:a16="http://schemas.microsoft.com/office/drawing/2014/main" id="{ECF81362-6414-4B4D-A295-FA0DD36EFFF0}"/>
              </a:ext>
            </a:extLst>
          </p:cNvPr>
          <p:cNvGraphicFramePr>
            <a:graphicFrameLocks noGrp="1"/>
          </p:cNvGraphicFramePr>
          <p:nvPr>
            <p:ph idx="1"/>
            <p:extLst>
              <p:ext uri="{D42A27DB-BD31-4B8C-83A1-F6EECF244321}">
                <p14:modId xmlns:p14="http://schemas.microsoft.com/office/powerpoint/2010/main" val="2279665985"/>
              </p:ext>
            </p:extLst>
          </p:nvPr>
        </p:nvGraphicFramePr>
        <p:xfrm>
          <a:off x="362606" y="1650222"/>
          <a:ext cx="11098925" cy="470895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994834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Magnifying glass on clear background">
            <a:extLst>
              <a:ext uri="{FF2B5EF4-FFF2-40B4-BE49-F238E27FC236}">
                <a16:creationId xmlns:a16="http://schemas.microsoft.com/office/drawing/2014/main" id="{65859345-0821-4B96-8784-F9BB6A9861AE}"/>
              </a:ext>
            </a:extLst>
          </p:cNvPr>
          <p:cNvPicPr>
            <a:picLocks noChangeAspect="1"/>
          </p:cNvPicPr>
          <p:nvPr/>
        </p:nvPicPr>
        <p:blipFill rotWithShape="1">
          <a:blip r:embed="rId2"/>
          <a:srcRect l="8345" r="7282" b="-1"/>
          <a:stretch/>
        </p:blipFill>
        <p:spPr>
          <a:xfrm>
            <a:off x="3523488" y="10"/>
            <a:ext cx="8668512" cy="6857990"/>
          </a:xfrm>
          <a:prstGeom prst="rect">
            <a:avLst/>
          </a:prstGeom>
        </p:spPr>
      </p:pic>
      <p:sp>
        <p:nvSpPr>
          <p:cNvPr id="11" name="Rectangle 10">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87BD14F-D34D-4E4F-9538-23CB3D932A35}"/>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dirty="0"/>
              <a:t>Literature search</a:t>
            </a:r>
            <a:br>
              <a:rPr lang="en-US" sz="4800" dirty="0"/>
            </a:br>
            <a:endParaRPr lang="en-US" sz="4800" dirty="0"/>
          </a:p>
        </p:txBody>
      </p:sp>
      <p:sp>
        <p:nvSpPr>
          <p:cNvPr id="13" name="Rectangle 12">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5" name="Rectangle 14">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84006227"/>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2" name="Rectangle 116">
            <a:extLst>
              <a:ext uri="{FF2B5EF4-FFF2-40B4-BE49-F238E27FC236}">
                <a16:creationId xmlns:a16="http://schemas.microsoft.com/office/drawing/2014/main" id="{28FF88A3-8EBC-4142-8CC2-EBE257ED6C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Freeform 5">
            <a:extLst>
              <a:ext uri="{FF2B5EF4-FFF2-40B4-BE49-F238E27FC236}">
                <a16:creationId xmlns:a16="http://schemas.microsoft.com/office/drawing/2014/main" id="{261388EF-B4CE-4326-979A-2F53CED606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327777" y="343104"/>
            <a:ext cx="975050" cy="840504"/>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tx1">
              <a:alpha val="40000"/>
            </a:schemeClr>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21" name="Freeform 5">
            <a:extLst>
              <a:ext uri="{FF2B5EF4-FFF2-40B4-BE49-F238E27FC236}">
                <a16:creationId xmlns:a16="http://schemas.microsoft.com/office/drawing/2014/main" id="{1D917FAD-3240-4D3F-91A0-9571F75DC6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769451" y="970414"/>
            <a:ext cx="616956" cy="531823"/>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tx1">
              <a:alpha val="60000"/>
            </a:schemeClr>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pic>
        <p:nvPicPr>
          <p:cNvPr id="9" name="Picture 8" descr="A picture containing laser, jellyfish&#10;&#10;Description automatically generated">
            <a:extLst>
              <a:ext uri="{FF2B5EF4-FFF2-40B4-BE49-F238E27FC236}">
                <a16:creationId xmlns:a16="http://schemas.microsoft.com/office/drawing/2014/main" id="{0D5BB734-1D20-A844-97B8-F4BDDDDF1310}"/>
              </a:ext>
            </a:extLst>
          </p:cNvPr>
          <p:cNvPicPr>
            <a:picLocks noChangeAspect="1"/>
          </p:cNvPicPr>
          <p:nvPr/>
        </p:nvPicPr>
        <p:blipFill rotWithShape="1">
          <a:blip r:embed="rId3">
            <a:alphaModFix amt="40000"/>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t="8178" b="8179"/>
          <a:stretch/>
        </p:blipFill>
        <p:spPr>
          <a:xfrm>
            <a:off x="0" y="9362"/>
            <a:ext cx="12191981" cy="6857990"/>
          </a:xfrm>
          <a:prstGeom prst="rect">
            <a:avLst/>
          </a:prstGeom>
        </p:spPr>
      </p:pic>
      <p:sp>
        <p:nvSpPr>
          <p:cNvPr id="3" name="Content Placeholder 2">
            <a:extLst>
              <a:ext uri="{FF2B5EF4-FFF2-40B4-BE49-F238E27FC236}">
                <a16:creationId xmlns:a16="http://schemas.microsoft.com/office/drawing/2014/main" id="{DEF16315-6A5F-A548-A85A-22A9100CF25A}"/>
              </a:ext>
            </a:extLst>
          </p:cNvPr>
          <p:cNvSpPr>
            <a:spLocks noGrp="1"/>
          </p:cNvSpPr>
          <p:nvPr>
            <p:ph idx="1"/>
          </p:nvPr>
        </p:nvSpPr>
        <p:spPr>
          <a:xfrm>
            <a:off x="4158170" y="1163422"/>
            <a:ext cx="7825157" cy="5481186"/>
          </a:xfrm>
        </p:spPr>
        <p:txBody>
          <a:bodyPr>
            <a:noAutofit/>
          </a:bodyPr>
          <a:lstStyle/>
          <a:p>
            <a:r>
              <a:rPr lang="en-US" sz="1600" dirty="0"/>
              <a:t>The MBTI is the world’s most widely used and popular personality tool. It is based on Carl Jung’s psychological type theory (“type” meant typical).</a:t>
            </a:r>
          </a:p>
          <a:p>
            <a:r>
              <a:rPr lang="en-US" sz="1600" dirty="0"/>
              <a:t>Kathryn Briggs and daughter Isabel Briggs Myers extended and expanded Jung’s descriptions. They developed a structure of 16 types based on four opposites.</a:t>
            </a:r>
          </a:p>
          <a:p>
            <a:r>
              <a:rPr lang="en-US" sz="1600" dirty="0"/>
              <a:t>Neuro Linguistic Programming (NLP) is a collection of techniques that can help to identify how people think, how they communicate and how they behave. </a:t>
            </a:r>
          </a:p>
          <a:p>
            <a:r>
              <a:rPr lang="en-US" sz="1600" dirty="0"/>
              <a:t>Meta programmes can have a major influence on behaviors as well as how people communicate with others. </a:t>
            </a:r>
          </a:p>
          <a:p>
            <a:r>
              <a:rPr lang="en-US" sz="1600" dirty="0"/>
              <a:t>The initial list of NLP meta programmes included 60 different patterns. Many of these meta programmes have been combined by subsequent researchers to form a much smaller and more useful set.</a:t>
            </a:r>
          </a:p>
          <a:p>
            <a:r>
              <a:rPr lang="en-US" sz="1600" dirty="0"/>
              <a:t>Dr Wyatt </a:t>
            </a:r>
            <a:r>
              <a:rPr lang="en-US" sz="1600" dirty="0" err="1"/>
              <a:t>Woodsmall</a:t>
            </a:r>
            <a:r>
              <a:rPr lang="en-US" sz="1600" dirty="0"/>
              <a:t> developed meta programmes for use in business and therapy and integrated them with the Myers–Briggs Personality Inventory. He reduced the number of patterns again and made a smaller set of meta programmes, which includes only four basic and key meta programmes. These four basic meta programmes, also known as the Myers–Briggs Type Indicator (MBTI), describe the preferences of an individual in four dimensions and these basic dimensions combine into one of 16 different personality types.</a:t>
            </a:r>
          </a:p>
          <a:p>
            <a:r>
              <a:rPr lang="en-US" sz="1600" dirty="0"/>
              <a:t>These four dimensions or basic meta programmes are </a:t>
            </a:r>
            <a:r>
              <a:rPr lang="en-US" sz="1600" b="1" dirty="0">
                <a:solidFill>
                  <a:schemeClr val="accent1">
                    <a:lumMod val="60000"/>
                    <a:lumOff val="40000"/>
                  </a:schemeClr>
                </a:solidFill>
              </a:rPr>
              <a:t>Extroversion–Introversion (E–I)</a:t>
            </a:r>
            <a:r>
              <a:rPr lang="en-US" sz="1600" dirty="0">
                <a:solidFill>
                  <a:schemeClr val="accent1">
                    <a:lumMod val="60000"/>
                    <a:lumOff val="40000"/>
                  </a:schemeClr>
                </a:solidFill>
              </a:rPr>
              <a:t>, </a:t>
            </a:r>
            <a:r>
              <a:rPr lang="en-US" sz="1600" b="1" dirty="0">
                <a:solidFill>
                  <a:srgbClr val="92D050"/>
                </a:solidFill>
              </a:rPr>
              <a:t>Sensation–Intuition (S–N)</a:t>
            </a:r>
            <a:r>
              <a:rPr lang="en-US" sz="1600" dirty="0">
                <a:solidFill>
                  <a:srgbClr val="92D050"/>
                </a:solidFill>
              </a:rPr>
              <a:t>, </a:t>
            </a:r>
            <a:r>
              <a:rPr lang="en-US" sz="1600" b="1" dirty="0">
                <a:solidFill>
                  <a:schemeClr val="accent1">
                    <a:lumMod val="60000"/>
                    <a:lumOff val="40000"/>
                  </a:schemeClr>
                </a:solidFill>
              </a:rPr>
              <a:t>Thinking–Feeling (T–F)</a:t>
            </a:r>
            <a:r>
              <a:rPr lang="en-US" sz="1600" dirty="0">
                <a:solidFill>
                  <a:schemeClr val="accent1">
                    <a:lumMod val="60000"/>
                    <a:lumOff val="40000"/>
                  </a:schemeClr>
                </a:solidFill>
              </a:rPr>
              <a:t>, </a:t>
            </a:r>
            <a:r>
              <a:rPr lang="en-US" sz="1600" dirty="0"/>
              <a:t>and</a:t>
            </a:r>
            <a:r>
              <a:rPr lang="en-US" sz="1600" dirty="0">
                <a:solidFill>
                  <a:schemeClr val="accent1">
                    <a:lumMod val="60000"/>
                    <a:lumOff val="40000"/>
                  </a:schemeClr>
                </a:solidFill>
              </a:rPr>
              <a:t> </a:t>
            </a:r>
            <a:r>
              <a:rPr lang="en-US" sz="1600" b="1" dirty="0">
                <a:solidFill>
                  <a:srgbClr val="92D050"/>
                </a:solidFill>
              </a:rPr>
              <a:t>Judgment–Perception (J–P</a:t>
            </a:r>
            <a:r>
              <a:rPr lang="en-US" sz="1600" dirty="0">
                <a:solidFill>
                  <a:srgbClr val="92D050"/>
                </a:solidFill>
              </a:rPr>
              <a:t>).</a:t>
            </a:r>
          </a:p>
        </p:txBody>
      </p:sp>
      <p:sp>
        <p:nvSpPr>
          <p:cNvPr id="2" name="Title 1">
            <a:extLst>
              <a:ext uri="{FF2B5EF4-FFF2-40B4-BE49-F238E27FC236}">
                <a16:creationId xmlns:a16="http://schemas.microsoft.com/office/drawing/2014/main" id="{75D30A30-E27E-4C4D-9977-2CD2A7E33EC7}"/>
              </a:ext>
            </a:extLst>
          </p:cNvPr>
          <p:cNvSpPr>
            <a:spLocks noGrp="1"/>
          </p:cNvSpPr>
          <p:nvPr>
            <p:ph type="title"/>
          </p:nvPr>
        </p:nvSpPr>
        <p:spPr>
          <a:xfrm>
            <a:off x="1386407" y="-74130"/>
            <a:ext cx="10305281" cy="1461778"/>
          </a:xfrm>
        </p:spPr>
        <p:txBody>
          <a:bodyPr>
            <a:normAutofit/>
          </a:bodyPr>
          <a:lstStyle/>
          <a:p>
            <a:r>
              <a:rPr lang="en-US" sz="3200" b="1" dirty="0"/>
              <a:t>History of Neuro Linguistic Programming (NLP)  </a:t>
            </a:r>
            <a:r>
              <a:rPr lang="en-US" sz="3200" b="1" dirty="0">
                <a:sym typeface="Wingdings" pitchFamily="2" charset="2"/>
              </a:rPr>
              <a:t> </a:t>
            </a:r>
            <a:r>
              <a:rPr lang="en-US" sz="3200" b="1" dirty="0"/>
              <a:t>MBTI</a:t>
            </a:r>
          </a:p>
        </p:txBody>
      </p:sp>
      <p:pic>
        <p:nvPicPr>
          <p:cNvPr id="113" name="Picture 112" descr="Diagram&#10;&#10;Description automatically generated">
            <a:extLst>
              <a:ext uri="{FF2B5EF4-FFF2-40B4-BE49-F238E27FC236}">
                <a16:creationId xmlns:a16="http://schemas.microsoft.com/office/drawing/2014/main" id="{4BD2F2D7-AD9D-A94E-A96D-A05BE7226181}"/>
              </a:ext>
            </a:extLst>
          </p:cNvPr>
          <p:cNvPicPr>
            <a:picLocks noChangeAspect="1"/>
          </p:cNvPicPr>
          <p:nvPr/>
        </p:nvPicPr>
        <p:blipFill rotWithShape="1">
          <a:blip r:embed="rId5">
            <a:extLst>
              <a:ext uri="{BEBA8EAE-BF5A-486C-A8C5-ECC9F3942E4B}">
                <a14:imgProps xmlns:a14="http://schemas.microsoft.com/office/drawing/2010/main">
                  <a14:imgLayer r:embed="rId6">
                    <a14:imgEffect>
                      <a14:saturation sat="400000"/>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7"/>
              </a:ext>
            </a:extLst>
          </a:blip>
          <a:srcRect l="1816" r="4064" b="1"/>
          <a:stretch/>
        </p:blipFill>
        <p:spPr>
          <a:xfrm>
            <a:off x="233890" y="2248304"/>
            <a:ext cx="3665193" cy="2920596"/>
          </a:xfrm>
          <a:prstGeom prst="rect">
            <a:avLst/>
          </a:prstGeom>
        </p:spPr>
      </p:pic>
    </p:spTree>
    <p:extLst>
      <p:ext uri="{BB962C8B-B14F-4D97-AF65-F5344CB8AC3E}">
        <p14:creationId xmlns:p14="http://schemas.microsoft.com/office/powerpoint/2010/main" val="792672633"/>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3635</TotalTime>
  <Words>1389</Words>
  <Application>Microsoft Macintosh PowerPoint</Application>
  <PresentationFormat>Widescreen</PresentationFormat>
  <Paragraphs>148</Paragraphs>
  <Slides>18</Slides>
  <Notes>16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Arial</vt:lpstr>
      <vt:lpstr>Calibri</vt:lpstr>
      <vt:lpstr>Calibri Light</vt:lpstr>
      <vt:lpstr>Wingdings</vt:lpstr>
      <vt:lpstr>Office Theme</vt:lpstr>
      <vt:lpstr>MYERS–BRIGGS TYPE INDICATOR (MBTI) CLASSIFICATION USING TEXT DATA</vt:lpstr>
      <vt:lpstr>Agenda</vt:lpstr>
      <vt:lpstr>Problem in hand?</vt:lpstr>
      <vt:lpstr>Objectives</vt:lpstr>
      <vt:lpstr>PowerPoint Presentation</vt:lpstr>
      <vt:lpstr>Motivation</vt:lpstr>
      <vt:lpstr>Why this project makes sense?</vt:lpstr>
      <vt:lpstr>Literature search </vt:lpstr>
      <vt:lpstr>History of Neuro Linguistic Programming (NLP)   MBTI</vt:lpstr>
      <vt:lpstr>Model and Methods</vt:lpstr>
      <vt:lpstr>Data Pipeline and Experimental Evaluation</vt:lpstr>
      <vt:lpstr>Project Execution  </vt:lpstr>
      <vt:lpstr>Experimental Evaluation and Results</vt:lpstr>
      <vt:lpstr>Live Demo</vt:lpstr>
      <vt:lpstr>Conclusions</vt:lpstr>
      <vt:lpstr>Good vs Bad, Ethics?</vt:lpstr>
      <vt:lpstr>Challenges      Future Opportunities and use cases</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Myers–Briggs Type Indicator (MBTI) Classification using text data</dc:title>
  <dc:creator>Janit Bidhan</dc:creator>
  <cp:lastModifiedBy>Janit Bidhan</cp:lastModifiedBy>
  <cp:revision>27</cp:revision>
  <dcterms:created xsi:type="dcterms:W3CDTF">2021-11-27T22:01:14Z</dcterms:created>
  <dcterms:modified xsi:type="dcterms:W3CDTF">2021-12-02T20:24:24Z</dcterms:modified>
</cp:coreProperties>
</file>